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77" r:id="rId2"/>
  </p:sldMasterIdLst>
  <p:notesMasterIdLst>
    <p:notesMasterId r:id="rId41"/>
  </p:notesMasterIdLst>
  <p:sldIdLst>
    <p:sldId id="2710" r:id="rId3"/>
    <p:sldId id="2783" r:id="rId4"/>
    <p:sldId id="2712" r:id="rId5"/>
    <p:sldId id="2670" r:id="rId6"/>
    <p:sldId id="2719" r:id="rId7"/>
    <p:sldId id="2722" r:id="rId8"/>
    <p:sldId id="2709" r:id="rId9"/>
    <p:sldId id="2672" r:id="rId10"/>
    <p:sldId id="2720" r:id="rId11"/>
    <p:sldId id="2778" r:id="rId12"/>
    <p:sldId id="2779" r:id="rId13"/>
    <p:sldId id="2780" r:id="rId14"/>
    <p:sldId id="2781" r:id="rId15"/>
    <p:sldId id="2703" r:id="rId16"/>
    <p:sldId id="2782" r:id="rId17"/>
    <p:sldId id="2699" r:id="rId18"/>
    <p:sldId id="2689" r:id="rId19"/>
    <p:sldId id="2698" r:id="rId20"/>
    <p:sldId id="2688" r:id="rId21"/>
    <p:sldId id="2724" r:id="rId22"/>
    <p:sldId id="2640" r:id="rId23"/>
    <p:sldId id="2663" r:id="rId24"/>
    <p:sldId id="2676" r:id="rId25"/>
    <p:sldId id="2680" r:id="rId26"/>
    <p:sldId id="2682" r:id="rId27"/>
    <p:sldId id="2725" r:id="rId28"/>
    <p:sldId id="2683" r:id="rId29"/>
    <p:sldId id="2726" r:id="rId30"/>
    <p:sldId id="2732" r:id="rId31"/>
    <p:sldId id="2684" r:id="rId32"/>
    <p:sldId id="2744" r:id="rId33"/>
    <p:sldId id="2685" r:id="rId34"/>
    <p:sldId id="2747" r:id="rId35"/>
    <p:sldId id="2750" r:id="rId36"/>
    <p:sldId id="2687" r:id="rId37"/>
    <p:sldId id="2777" r:id="rId38"/>
    <p:sldId id="2774" r:id="rId39"/>
    <p:sldId id="2743" r:id="rId40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3713" autoAdjust="0"/>
  </p:normalViewPr>
  <p:slideViewPr>
    <p:cSldViewPr snapToGrid="0">
      <p:cViewPr varScale="1">
        <p:scale>
          <a:sx n="81" d="100"/>
          <a:sy n="81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0AA9C-27F4-4EEC-AFA0-8283DD689943}" type="doc">
      <dgm:prSet loTypeId="urn:microsoft.com/office/officeart/2005/8/layout/pyramid2" loCatId="pyramid" qsTypeId="urn:microsoft.com/office/officeart/2005/8/quickstyle/simple1" qsCatId="simple" csTypeId="urn:microsoft.com/office/officeart/2005/8/colors/accent1_5" csCatId="accent1" phldr="1"/>
      <dgm:spPr/>
    </dgm:pt>
    <dgm:pt modelId="{D9F10E04-160A-402D-AF47-0E2DF9ECE07E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หมวด</a:t>
          </a:r>
        </a:p>
      </dgm:t>
    </dgm:pt>
    <dgm:pt modelId="{E6B62475-A1FF-4E4F-99E9-70CA0BD37510}" type="parTrans" cxnId="{EE486826-BC4B-412A-86A1-A37BDAC512A7}">
      <dgm:prSet/>
      <dgm:spPr/>
      <dgm:t>
        <a:bodyPr/>
        <a:lstStyle/>
        <a:p>
          <a:endParaRPr lang="th-TH"/>
        </a:p>
      </dgm:t>
    </dgm:pt>
    <dgm:pt modelId="{539BB9BF-29FE-4F29-A455-50F4B56431FB}" type="sibTrans" cxnId="{EE486826-BC4B-412A-86A1-A37BDAC512A7}">
      <dgm:prSet/>
      <dgm:spPr/>
      <dgm:t>
        <a:bodyPr/>
        <a:lstStyle/>
        <a:p>
          <a:endParaRPr lang="th-TH"/>
        </a:p>
      </dgm:t>
    </dgm:pt>
    <dgm:pt modelId="{17A61D73-7EBA-4172-A203-68FFDC64A08B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หมวดละ 4 ประเด็น</a:t>
          </a:r>
        </a:p>
      </dgm:t>
    </dgm:pt>
    <dgm:pt modelId="{BA07A20D-54D0-41A2-9518-B1DAF247EF51}" type="parTrans" cxnId="{416D3790-920E-4C29-8EAD-9F2184E80F2D}">
      <dgm:prSet/>
      <dgm:spPr/>
      <dgm:t>
        <a:bodyPr/>
        <a:lstStyle/>
        <a:p>
          <a:endParaRPr lang="th-TH"/>
        </a:p>
      </dgm:t>
    </dgm:pt>
    <dgm:pt modelId="{B9D60554-D153-4ADE-872D-E7BD616E05BD}" type="sibTrans" cxnId="{416D3790-920E-4C29-8EAD-9F2184E80F2D}">
      <dgm:prSet/>
      <dgm:spPr/>
      <dgm:t>
        <a:bodyPr/>
        <a:lstStyle/>
        <a:p>
          <a:endParaRPr lang="th-TH"/>
        </a:p>
      </dgm:t>
    </dgm:pt>
    <dgm:pt modelId="{9B2BD9EC-295B-4FEE-9529-A53E592CCB04}">
      <dgm:prSet phldrT="[Text]" custT="1"/>
      <dgm:spPr>
        <a:solidFill>
          <a:srgbClr val="CCECFF">
            <a:alpha val="90000"/>
          </a:srgbClr>
        </a:solidFill>
      </dgm:spPr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ประเด็นละ 3 ระดับ</a:t>
          </a:r>
        </a:p>
      </dgm:t>
    </dgm:pt>
    <dgm:pt modelId="{192D6AE0-C75C-4B4C-A78D-96A3995611E7}" type="parTrans" cxnId="{AA5D7CED-16B4-4416-A737-36402A9C2423}">
      <dgm:prSet/>
      <dgm:spPr/>
      <dgm:t>
        <a:bodyPr/>
        <a:lstStyle/>
        <a:p>
          <a:endParaRPr lang="th-TH"/>
        </a:p>
      </dgm:t>
    </dgm:pt>
    <dgm:pt modelId="{0845D0A8-33D1-470A-BACA-AEE074F4CED9}" type="sibTrans" cxnId="{AA5D7CED-16B4-4416-A737-36402A9C2423}">
      <dgm:prSet/>
      <dgm:spPr/>
      <dgm:t>
        <a:bodyPr/>
        <a:lstStyle/>
        <a:p>
          <a:endParaRPr lang="th-TH"/>
        </a:p>
      </dgm:t>
    </dgm:pt>
    <dgm:pt modelId="{1F55A120-0431-454E-99F0-78B124999F5B}" type="pres">
      <dgm:prSet presAssocID="{4B90AA9C-27F4-4EEC-AFA0-8283DD689943}" presName="compositeShape" presStyleCnt="0">
        <dgm:presLayoutVars>
          <dgm:dir/>
          <dgm:resizeHandles/>
        </dgm:presLayoutVars>
      </dgm:prSet>
      <dgm:spPr/>
    </dgm:pt>
    <dgm:pt modelId="{5C8FC039-F459-4EA5-AC4D-B083FFE7D53B}" type="pres">
      <dgm:prSet presAssocID="{4B90AA9C-27F4-4EEC-AFA0-8283DD689943}" presName="pyramid" presStyleLbl="node1" presStyleIdx="0" presStyleCnt="1"/>
      <dgm:spPr/>
    </dgm:pt>
    <dgm:pt modelId="{71118811-39B5-4715-8ECE-C2D48C378854}" type="pres">
      <dgm:prSet presAssocID="{4B90AA9C-27F4-4EEC-AFA0-8283DD689943}" presName="theList" presStyleCnt="0"/>
      <dgm:spPr/>
    </dgm:pt>
    <dgm:pt modelId="{0425DD83-B4DB-46A2-8E2B-DBC007EE8F03}" type="pres">
      <dgm:prSet presAssocID="{D9F10E04-160A-402D-AF47-0E2DF9ECE07E}" presName="aNode" presStyleLbl="fgAcc1" presStyleIdx="0" presStyleCnt="3">
        <dgm:presLayoutVars>
          <dgm:bulletEnabled val="1"/>
        </dgm:presLayoutVars>
      </dgm:prSet>
      <dgm:spPr/>
    </dgm:pt>
    <dgm:pt modelId="{A18AD061-F547-4865-897E-C4D71BB3021A}" type="pres">
      <dgm:prSet presAssocID="{D9F10E04-160A-402D-AF47-0E2DF9ECE07E}" presName="aSpace" presStyleCnt="0"/>
      <dgm:spPr/>
    </dgm:pt>
    <dgm:pt modelId="{30ADF5DB-112E-4CF7-B4F8-4707E1EB6869}" type="pres">
      <dgm:prSet presAssocID="{17A61D73-7EBA-4172-A203-68FFDC64A08B}" presName="aNode" presStyleLbl="fgAcc1" presStyleIdx="1" presStyleCnt="3">
        <dgm:presLayoutVars>
          <dgm:bulletEnabled val="1"/>
        </dgm:presLayoutVars>
      </dgm:prSet>
      <dgm:spPr/>
    </dgm:pt>
    <dgm:pt modelId="{93DF2CDB-39A2-431C-992E-A8B620E09F9A}" type="pres">
      <dgm:prSet presAssocID="{17A61D73-7EBA-4172-A203-68FFDC64A08B}" presName="aSpace" presStyleCnt="0"/>
      <dgm:spPr/>
    </dgm:pt>
    <dgm:pt modelId="{1AE432CB-443F-48D2-BB5F-0B4C59DA6E92}" type="pres">
      <dgm:prSet presAssocID="{9B2BD9EC-295B-4FEE-9529-A53E592CCB04}" presName="aNode" presStyleLbl="fgAcc1" presStyleIdx="2" presStyleCnt="3">
        <dgm:presLayoutVars>
          <dgm:bulletEnabled val="1"/>
        </dgm:presLayoutVars>
      </dgm:prSet>
      <dgm:spPr/>
    </dgm:pt>
    <dgm:pt modelId="{28EFB698-D6C2-4199-A6DC-68D9C2C5819A}" type="pres">
      <dgm:prSet presAssocID="{9B2BD9EC-295B-4FEE-9529-A53E592CCB04}" presName="aSpace" presStyleCnt="0"/>
      <dgm:spPr/>
    </dgm:pt>
  </dgm:ptLst>
  <dgm:cxnLst>
    <dgm:cxn modelId="{EE486826-BC4B-412A-86A1-A37BDAC512A7}" srcId="{4B90AA9C-27F4-4EEC-AFA0-8283DD689943}" destId="{D9F10E04-160A-402D-AF47-0E2DF9ECE07E}" srcOrd="0" destOrd="0" parTransId="{E6B62475-A1FF-4E4F-99E9-70CA0BD37510}" sibTransId="{539BB9BF-29FE-4F29-A455-50F4B56431FB}"/>
    <dgm:cxn modelId="{23AB864B-B40B-4648-AD65-CF0FC42BC9FB}" type="presOf" srcId="{D9F10E04-160A-402D-AF47-0E2DF9ECE07E}" destId="{0425DD83-B4DB-46A2-8E2B-DBC007EE8F03}" srcOrd="0" destOrd="0" presId="urn:microsoft.com/office/officeart/2005/8/layout/pyramid2"/>
    <dgm:cxn modelId="{416D3790-920E-4C29-8EAD-9F2184E80F2D}" srcId="{4B90AA9C-27F4-4EEC-AFA0-8283DD689943}" destId="{17A61D73-7EBA-4172-A203-68FFDC64A08B}" srcOrd="1" destOrd="0" parTransId="{BA07A20D-54D0-41A2-9518-B1DAF247EF51}" sibTransId="{B9D60554-D153-4ADE-872D-E7BD616E05BD}"/>
    <dgm:cxn modelId="{33DA8096-2B29-4AD3-89C9-D45FD7D10956}" type="presOf" srcId="{9B2BD9EC-295B-4FEE-9529-A53E592CCB04}" destId="{1AE432CB-443F-48D2-BB5F-0B4C59DA6E92}" srcOrd="0" destOrd="0" presId="urn:microsoft.com/office/officeart/2005/8/layout/pyramid2"/>
    <dgm:cxn modelId="{A9F227A0-6330-4767-81E4-39513B1811B2}" type="presOf" srcId="{17A61D73-7EBA-4172-A203-68FFDC64A08B}" destId="{30ADF5DB-112E-4CF7-B4F8-4707E1EB6869}" srcOrd="0" destOrd="0" presId="urn:microsoft.com/office/officeart/2005/8/layout/pyramid2"/>
    <dgm:cxn modelId="{BFA038C3-E926-463C-8E09-CAF7CA2B2753}" type="presOf" srcId="{4B90AA9C-27F4-4EEC-AFA0-8283DD689943}" destId="{1F55A120-0431-454E-99F0-78B124999F5B}" srcOrd="0" destOrd="0" presId="urn:microsoft.com/office/officeart/2005/8/layout/pyramid2"/>
    <dgm:cxn modelId="{AA5D7CED-16B4-4416-A737-36402A9C2423}" srcId="{4B90AA9C-27F4-4EEC-AFA0-8283DD689943}" destId="{9B2BD9EC-295B-4FEE-9529-A53E592CCB04}" srcOrd="2" destOrd="0" parTransId="{192D6AE0-C75C-4B4C-A78D-96A3995611E7}" sibTransId="{0845D0A8-33D1-470A-BACA-AEE074F4CED9}"/>
    <dgm:cxn modelId="{F95BE8FD-CD2B-4C65-BD1C-40DC7E9BA85A}" type="presParOf" srcId="{1F55A120-0431-454E-99F0-78B124999F5B}" destId="{5C8FC039-F459-4EA5-AC4D-B083FFE7D53B}" srcOrd="0" destOrd="0" presId="urn:microsoft.com/office/officeart/2005/8/layout/pyramid2"/>
    <dgm:cxn modelId="{354CCD5E-5B2A-4D2E-85C8-55C7C5B3F570}" type="presParOf" srcId="{1F55A120-0431-454E-99F0-78B124999F5B}" destId="{71118811-39B5-4715-8ECE-C2D48C378854}" srcOrd="1" destOrd="0" presId="urn:microsoft.com/office/officeart/2005/8/layout/pyramid2"/>
    <dgm:cxn modelId="{FE76EA4D-4DD0-4B25-9FE3-4FCDC713D559}" type="presParOf" srcId="{71118811-39B5-4715-8ECE-C2D48C378854}" destId="{0425DD83-B4DB-46A2-8E2B-DBC007EE8F03}" srcOrd="0" destOrd="0" presId="urn:microsoft.com/office/officeart/2005/8/layout/pyramid2"/>
    <dgm:cxn modelId="{3FFAAA76-4136-4965-958F-96A6D36BF6FC}" type="presParOf" srcId="{71118811-39B5-4715-8ECE-C2D48C378854}" destId="{A18AD061-F547-4865-897E-C4D71BB3021A}" srcOrd="1" destOrd="0" presId="urn:microsoft.com/office/officeart/2005/8/layout/pyramid2"/>
    <dgm:cxn modelId="{3878B289-33E1-407A-8B64-2ED8B77D9272}" type="presParOf" srcId="{71118811-39B5-4715-8ECE-C2D48C378854}" destId="{30ADF5DB-112E-4CF7-B4F8-4707E1EB6869}" srcOrd="2" destOrd="0" presId="urn:microsoft.com/office/officeart/2005/8/layout/pyramid2"/>
    <dgm:cxn modelId="{26B7125A-5BD4-4D4A-86D3-DCBA4E0BE518}" type="presParOf" srcId="{71118811-39B5-4715-8ECE-C2D48C378854}" destId="{93DF2CDB-39A2-431C-992E-A8B620E09F9A}" srcOrd="3" destOrd="0" presId="urn:microsoft.com/office/officeart/2005/8/layout/pyramid2"/>
    <dgm:cxn modelId="{F2A501C6-7CEF-4077-BD86-3B0EA286542E}" type="presParOf" srcId="{71118811-39B5-4715-8ECE-C2D48C378854}" destId="{1AE432CB-443F-48D2-BB5F-0B4C59DA6E92}" srcOrd="4" destOrd="0" presId="urn:microsoft.com/office/officeart/2005/8/layout/pyramid2"/>
    <dgm:cxn modelId="{A43DA3F4-7227-435F-9BED-8ABC55F57C5C}" type="presParOf" srcId="{71118811-39B5-4715-8ECE-C2D48C378854}" destId="{28EFB698-D6C2-4199-A6DC-68D9C2C5819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D8B6E0-DF1E-4A3A-85D3-A4F67885DFD2}" type="doc">
      <dgm:prSet loTypeId="urn:microsoft.com/office/officeart/2005/8/layout/list1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th-TH"/>
        </a:p>
      </dgm:t>
    </dgm:pt>
    <dgm:pt modelId="{AEA5E76F-13C2-483A-858D-041A52ADD106}">
      <dgm:prSet phldrT="[Text]" custT="1"/>
      <dgm:spPr/>
      <dgm:t>
        <a:bodyPr/>
        <a:lstStyle/>
        <a:p>
          <a: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ระดับพัฒนาจนเกิดผล (</a:t>
          </a:r>
          <a:r>
            <a: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Significance)</a:t>
          </a:r>
          <a:endParaRPr lang="th-TH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2861AA-A5EE-4EE5-8EE8-C59D067D12BB}" type="parTrans" cxnId="{7912E75F-6C17-4FB1-8297-76F62540F52F}">
      <dgm:prSet/>
      <dgm:spPr/>
      <dgm:t>
        <a:bodyPr/>
        <a:lstStyle/>
        <a:p>
          <a:endParaRPr lang="th-TH"/>
        </a:p>
      </dgm:t>
    </dgm:pt>
    <dgm:pt modelId="{70A67EB8-A04D-4A4D-8181-6CB041C1587A}" type="sibTrans" cxnId="{7912E75F-6C17-4FB1-8297-76F62540F52F}">
      <dgm:prSet/>
      <dgm:spPr/>
      <dgm:t>
        <a:bodyPr/>
        <a:lstStyle/>
        <a:p>
          <a:endParaRPr lang="th-TH"/>
        </a:p>
      </dgm:t>
    </dgm:pt>
    <dgm:pt modelId="{5A008BF5-6D18-4CB4-9366-CFC1B9DF7FCA}">
      <dgm:prSet phldrT="[Text]" custT="1"/>
      <dgm:spPr/>
      <dgm:t>
        <a:bodyPr/>
        <a:lstStyle/>
        <a:p>
          <a: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ระดับก้าวหน้า</a:t>
          </a:r>
          <a:b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</a:t>
          </a:r>
          <a:r>
            <a: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Advance)</a:t>
          </a:r>
          <a:endParaRPr lang="th-TH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5FF395-F535-49B8-ACF1-3BFFF708893F}" type="parTrans" cxnId="{84A02193-33C7-42B1-B8BA-07C3434E9567}">
      <dgm:prSet/>
      <dgm:spPr/>
      <dgm:t>
        <a:bodyPr/>
        <a:lstStyle/>
        <a:p>
          <a:endParaRPr lang="th-TH"/>
        </a:p>
      </dgm:t>
    </dgm:pt>
    <dgm:pt modelId="{D7192D1A-24D8-4993-821B-E7C47ECFB757}" type="sibTrans" cxnId="{84A02193-33C7-42B1-B8BA-07C3434E9567}">
      <dgm:prSet/>
      <dgm:spPr/>
      <dgm:t>
        <a:bodyPr/>
        <a:lstStyle/>
        <a:p>
          <a:endParaRPr lang="th-TH"/>
        </a:p>
      </dgm:t>
    </dgm:pt>
    <dgm:pt modelId="{1265C292-68CD-4DE6-899B-D65284AA3276}">
      <dgm:prSet phldrT="[Text]" custT="1"/>
      <dgm:spPr/>
      <dgm:t>
        <a:bodyPr/>
        <a:lstStyle/>
        <a:p>
          <a: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ระดับพื้นฐาน</a:t>
          </a:r>
          <a:b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</a:t>
          </a:r>
          <a:r>
            <a: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Basic)</a:t>
          </a:r>
          <a:endParaRPr lang="th-TH" sz="16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4C9EBF5-3EF8-4290-9A93-4B0AF189891F}" type="parTrans" cxnId="{7BF403AB-9484-44E8-9085-8B1DDEA36D9B}">
      <dgm:prSet/>
      <dgm:spPr/>
      <dgm:t>
        <a:bodyPr/>
        <a:lstStyle/>
        <a:p>
          <a:endParaRPr lang="th-TH"/>
        </a:p>
      </dgm:t>
    </dgm:pt>
    <dgm:pt modelId="{7704A4E4-79FA-44A5-B7AA-A000235029D3}" type="sibTrans" cxnId="{7BF403AB-9484-44E8-9085-8B1DDEA36D9B}">
      <dgm:prSet/>
      <dgm:spPr/>
      <dgm:t>
        <a:bodyPr/>
        <a:lstStyle/>
        <a:p>
          <a:endParaRPr lang="th-TH"/>
        </a:p>
      </dgm:t>
    </dgm:pt>
    <dgm:pt modelId="{212526C2-9F28-4CBE-91D6-A13F9454A3BE}" type="pres">
      <dgm:prSet presAssocID="{B1D8B6E0-DF1E-4A3A-85D3-A4F67885DFD2}" presName="linear" presStyleCnt="0">
        <dgm:presLayoutVars>
          <dgm:dir/>
          <dgm:animLvl val="lvl"/>
          <dgm:resizeHandles val="exact"/>
        </dgm:presLayoutVars>
      </dgm:prSet>
      <dgm:spPr/>
    </dgm:pt>
    <dgm:pt modelId="{048FF380-7C09-4358-A32B-F08622E6474A}" type="pres">
      <dgm:prSet presAssocID="{AEA5E76F-13C2-483A-858D-041A52ADD106}" presName="parentLin" presStyleCnt="0"/>
      <dgm:spPr/>
    </dgm:pt>
    <dgm:pt modelId="{4C76E3D4-19A5-4864-97DD-7ED60BBA0A8B}" type="pres">
      <dgm:prSet presAssocID="{AEA5E76F-13C2-483A-858D-041A52ADD106}" presName="parentLeftMargin" presStyleLbl="node1" presStyleIdx="0" presStyleCnt="3"/>
      <dgm:spPr/>
    </dgm:pt>
    <dgm:pt modelId="{35BDDA1C-D04C-4C7C-80BD-FE7017EAFC86}" type="pres">
      <dgm:prSet presAssocID="{AEA5E76F-13C2-483A-858D-041A52ADD106}" presName="parentText" presStyleLbl="node1" presStyleIdx="0" presStyleCnt="3" custScaleX="120796">
        <dgm:presLayoutVars>
          <dgm:chMax val="0"/>
          <dgm:bulletEnabled val="1"/>
        </dgm:presLayoutVars>
      </dgm:prSet>
      <dgm:spPr/>
    </dgm:pt>
    <dgm:pt modelId="{96CE6781-F5D4-44C8-8380-8FB69AF0BC13}" type="pres">
      <dgm:prSet presAssocID="{AEA5E76F-13C2-483A-858D-041A52ADD106}" presName="negativeSpace" presStyleCnt="0"/>
      <dgm:spPr/>
    </dgm:pt>
    <dgm:pt modelId="{C3A34F94-B718-4D71-A413-6BC2F31BF9B2}" type="pres">
      <dgm:prSet presAssocID="{AEA5E76F-13C2-483A-858D-041A52ADD106}" presName="childText" presStyleLbl="conFgAcc1" presStyleIdx="0" presStyleCnt="3">
        <dgm:presLayoutVars>
          <dgm:bulletEnabled val="1"/>
        </dgm:presLayoutVars>
      </dgm:prSet>
      <dgm:spPr/>
    </dgm:pt>
    <dgm:pt modelId="{CB83ADE5-168A-46D6-AB36-30D8CBDB27B1}" type="pres">
      <dgm:prSet presAssocID="{70A67EB8-A04D-4A4D-8181-6CB041C1587A}" presName="spaceBetweenRectangles" presStyleCnt="0"/>
      <dgm:spPr/>
    </dgm:pt>
    <dgm:pt modelId="{1DC1AE34-4628-4BB7-BCEC-F4854131EEA8}" type="pres">
      <dgm:prSet presAssocID="{5A008BF5-6D18-4CB4-9366-CFC1B9DF7FCA}" presName="parentLin" presStyleCnt="0"/>
      <dgm:spPr/>
    </dgm:pt>
    <dgm:pt modelId="{D96CC4C8-460F-424D-AA78-205C585C82E2}" type="pres">
      <dgm:prSet presAssocID="{5A008BF5-6D18-4CB4-9366-CFC1B9DF7FCA}" presName="parentLeftMargin" presStyleLbl="node1" presStyleIdx="0" presStyleCnt="3"/>
      <dgm:spPr/>
    </dgm:pt>
    <dgm:pt modelId="{A0FD534E-90B6-4568-B321-5E56C1532C24}" type="pres">
      <dgm:prSet presAssocID="{5A008BF5-6D18-4CB4-9366-CFC1B9DF7FCA}" presName="parentText" presStyleLbl="node1" presStyleIdx="1" presStyleCnt="3" custScaleX="122287">
        <dgm:presLayoutVars>
          <dgm:chMax val="0"/>
          <dgm:bulletEnabled val="1"/>
        </dgm:presLayoutVars>
      </dgm:prSet>
      <dgm:spPr/>
    </dgm:pt>
    <dgm:pt modelId="{BF57B500-A928-4088-9A4C-D1530C6D582B}" type="pres">
      <dgm:prSet presAssocID="{5A008BF5-6D18-4CB4-9366-CFC1B9DF7FCA}" presName="negativeSpace" presStyleCnt="0"/>
      <dgm:spPr/>
    </dgm:pt>
    <dgm:pt modelId="{D70BF3FB-5391-48ED-97B6-A361236D00E5}" type="pres">
      <dgm:prSet presAssocID="{5A008BF5-6D18-4CB4-9366-CFC1B9DF7FCA}" presName="childText" presStyleLbl="conFgAcc1" presStyleIdx="1" presStyleCnt="3">
        <dgm:presLayoutVars>
          <dgm:bulletEnabled val="1"/>
        </dgm:presLayoutVars>
      </dgm:prSet>
      <dgm:spPr/>
    </dgm:pt>
    <dgm:pt modelId="{3003CD19-992A-4622-8777-88AB7A55CADA}" type="pres">
      <dgm:prSet presAssocID="{D7192D1A-24D8-4993-821B-E7C47ECFB757}" presName="spaceBetweenRectangles" presStyleCnt="0"/>
      <dgm:spPr/>
    </dgm:pt>
    <dgm:pt modelId="{BF9FAD35-432C-4181-BA58-FE59663B447A}" type="pres">
      <dgm:prSet presAssocID="{1265C292-68CD-4DE6-899B-D65284AA3276}" presName="parentLin" presStyleCnt="0"/>
      <dgm:spPr/>
    </dgm:pt>
    <dgm:pt modelId="{F02FE8D7-5C65-4DB2-B01A-BBA89FDA701C}" type="pres">
      <dgm:prSet presAssocID="{1265C292-68CD-4DE6-899B-D65284AA3276}" presName="parentLeftMargin" presStyleLbl="node1" presStyleIdx="1" presStyleCnt="3"/>
      <dgm:spPr/>
    </dgm:pt>
    <dgm:pt modelId="{7A1AED43-078D-49B8-AB0F-044F0CD16EB0}" type="pres">
      <dgm:prSet presAssocID="{1265C292-68CD-4DE6-899B-D65284AA3276}" presName="parentText" presStyleLbl="node1" presStyleIdx="2" presStyleCnt="3" custScaleX="124571">
        <dgm:presLayoutVars>
          <dgm:chMax val="0"/>
          <dgm:bulletEnabled val="1"/>
        </dgm:presLayoutVars>
      </dgm:prSet>
      <dgm:spPr/>
    </dgm:pt>
    <dgm:pt modelId="{8816C05D-B077-4EE5-A850-C2CD4199B8CC}" type="pres">
      <dgm:prSet presAssocID="{1265C292-68CD-4DE6-899B-D65284AA3276}" presName="negativeSpace" presStyleCnt="0"/>
      <dgm:spPr/>
    </dgm:pt>
    <dgm:pt modelId="{C1C8E7C1-70CE-447E-9CA9-F1497885DE7B}" type="pres">
      <dgm:prSet presAssocID="{1265C292-68CD-4DE6-899B-D65284AA327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3824F06-0611-4168-9D54-BAFAB0764FAC}" type="presOf" srcId="{AEA5E76F-13C2-483A-858D-041A52ADD106}" destId="{4C76E3D4-19A5-4864-97DD-7ED60BBA0A8B}" srcOrd="0" destOrd="0" presId="urn:microsoft.com/office/officeart/2005/8/layout/list1"/>
    <dgm:cxn modelId="{12EB2023-EA0A-4508-AE86-909F4D057C82}" type="presOf" srcId="{5A008BF5-6D18-4CB4-9366-CFC1B9DF7FCA}" destId="{A0FD534E-90B6-4568-B321-5E56C1532C24}" srcOrd="1" destOrd="0" presId="urn:microsoft.com/office/officeart/2005/8/layout/list1"/>
    <dgm:cxn modelId="{7912E75F-6C17-4FB1-8297-76F62540F52F}" srcId="{B1D8B6E0-DF1E-4A3A-85D3-A4F67885DFD2}" destId="{AEA5E76F-13C2-483A-858D-041A52ADD106}" srcOrd="0" destOrd="0" parTransId="{7B2861AA-A5EE-4EE5-8EE8-C59D067D12BB}" sibTransId="{70A67EB8-A04D-4A4D-8181-6CB041C1587A}"/>
    <dgm:cxn modelId="{84A02193-33C7-42B1-B8BA-07C3434E9567}" srcId="{B1D8B6E0-DF1E-4A3A-85D3-A4F67885DFD2}" destId="{5A008BF5-6D18-4CB4-9366-CFC1B9DF7FCA}" srcOrd="1" destOrd="0" parTransId="{A35FF395-F535-49B8-ACF1-3BFFF708893F}" sibTransId="{D7192D1A-24D8-4993-821B-E7C47ECFB757}"/>
    <dgm:cxn modelId="{7BF403AB-9484-44E8-9085-8B1DDEA36D9B}" srcId="{B1D8B6E0-DF1E-4A3A-85D3-A4F67885DFD2}" destId="{1265C292-68CD-4DE6-899B-D65284AA3276}" srcOrd="2" destOrd="0" parTransId="{84C9EBF5-3EF8-4290-9A93-4B0AF189891F}" sibTransId="{7704A4E4-79FA-44A5-B7AA-A000235029D3}"/>
    <dgm:cxn modelId="{FE14DBAD-05A5-46E0-A16D-821617C57BB8}" type="presOf" srcId="{5A008BF5-6D18-4CB4-9366-CFC1B9DF7FCA}" destId="{D96CC4C8-460F-424D-AA78-205C585C82E2}" srcOrd="0" destOrd="0" presId="urn:microsoft.com/office/officeart/2005/8/layout/list1"/>
    <dgm:cxn modelId="{ABCA1BC3-14EB-44C2-AF5A-B1383E315FFD}" type="presOf" srcId="{AEA5E76F-13C2-483A-858D-041A52ADD106}" destId="{35BDDA1C-D04C-4C7C-80BD-FE7017EAFC86}" srcOrd="1" destOrd="0" presId="urn:microsoft.com/office/officeart/2005/8/layout/list1"/>
    <dgm:cxn modelId="{DD745FD7-469D-4132-9895-05685D37D0CD}" type="presOf" srcId="{B1D8B6E0-DF1E-4A3A-85D3-A4F67885DFD2}" destId="{212526C2-9F28-4CBE-91D6-A13F9454A3BE}" srcOrd="0" destOrd="0" presId="urn:microsoft.com/office/officeart/2005/8/layout/list1"/>
    <dgm:cxn modelId="{21C4EDD8-1F7F-487C-A5F8-C58823674ECF}" type="presOf" srcId="{1265C292-68CD-4DE6-899B-D65284AA3276}" destId="{F02FE8D7-5C65-4DB2-B01A-BBA89FDA701C}" srcOrd="0" destOrd="0" presId="urn:microsoft.com/office/officeart/2005/8/layout/list1"/>
    <dgm:cxn modelId="{A6D396E4-4110-4C74-B60A-383647D7D8CC}" type="presOf" srcId="{1265C292-68CD-4DE6-899B-D65284AA3276}" destId="{7A1AED43-078D-49B8-AB0F-044F0CD16EB0}" srcOrd="1" destOrd="0" presId="urn:microsoft.com/office/officeart/2005/8/layout/list1"/>
    <dgm:cxn modelId="{0BD14CA1-C1B0-4BFB-AB72-402FD64BB4C5}" type="presParOf" srcId="{212526C2-9F28-4CBE-91D6-A13F9454A3BE}" destId="{048FF380-7C09-4358-A32B-F08622E6474A}" srcOrd="0" destOrd="0" presId="urn:microsoft.com/office/officeart/2005/8/layout/list1"/>
    <dgm:cxn modelId="{E754F53F-9FB6-4958-8ED7-11FF57266183}" type="presParOf" srcId="{048FF380-7C09-4358-A32B-F08622E6474A}" destId="{4C76E3D4-19A5-4864-97DD-7ED60BBA0A8B}" srcOrd="0" destOrd="0" presId="urn:microsoft.com/office/officeart/2005/8/layout/list1"/>
    <dgm:cxn modelId="{2843E602-557D-4B1B-861A-7E5CD65AD5F3}" type="presParOf" srcId="{048FF380-7C09-4358-A32B-F08622E6474A}" destId="{35BDDA1C-D04C-4C7C-80BD-FE7017EAFC86}" srcOrd="1" destOrd="0" presId="urn:microsoft.com/office/officeart/2005/8/layout/list1"/>
    <dgm:cxn modelId="{DC719AD3-1ACF-4E7C-8D41-75D8151C79E8}" type="presParOf" srcId="{212526C2-9F28-4CBE-91D6-A13F9454A3BE}" destId="{96CE6781-F5D4-44C8-8380-8FB69AF0BC13}" srcOrd="1" destOrd="0" presId="urn:microsoft.com/office/officeart/2005/8/layout/list1"/>
    <dgm:cxn modelId="{6166BE58-77D6-4611-8D82-195E595A0CD1}" type="presParOf" srcId="{212526C2-9F28-4CBE-91D6-A13F9454A3BE}" destId="{C3A34F94-B718-4D71-A413-6BC2F31BF9B2}" srcOrd="2" destOrd="0" presId="urn:microsoft.com/office/officeart/2005/8/layout/list1"/>
    <dgm:cxn modelId="{E6A144AD-06F8-4549-A684-914B18331CD3}" type="presParOf" srcId="{212526C2-9F28-4CBE-91D6-A13F9454A3BE}" destId="{CB83ADE5-168A-46D6-AB36-30D8CBDB27B1}" srcOrd="3" destOrd="0" presId="urn:microsoft.com/office/officeart/2005/8/layout/list1"/>
    <dgm:cxn modelId="{4C9031C5-D48B-4896-93CF-233859CEFC90}" type="presParOf" srcId="{212526C2-9F28-4CBE-91D6-A13F9454A3BE}" destId="{1DC1AE34-4628-4BB7-BCEC-F4854131EEA8}" srcOrd="4" destOrd="0" presId="urn:microsoft.com/office/officeart/2005/8/layout/list1"/>
    <dgm:cxn modelId="{2634D9AA-91D6-444B-8066-0AF4BCB1C584}" type="presParOf" srcId="{1DC1AE34-4628-4BB7-BCEC-F4854131EEA8}" destId="{D96CC4C8-460F-424D-AA78-205C585C82E2}" srcOrd="0" destOrd="0" presId="urn:microsoft.com/office/officeart/2005/8/layout/list1"/>
    <dgm:cxn modelId="{22B7DF74-1FFB-4E1A-A61C-E80CC665754E}" type="presParOf" srcId="{1DC1AE34-4628-4BB7-BCEC-F4854131EEA8}" destId="{A0FD534E-90B6-4568-B321-5E56C1532C24}" srcOrd="1" destOrd="0" presId="urn:microsoft.com/office/officeart/2005/8/layout/list1"/>
    <dgm:cxn modelId="{E59E54F6-6875-4F57-83A3-7154D75F15A9}" type="presParOf" srcId="{212526C2-9F28-4CBE-91D6-A13F9454A3BE}" destId="{BF57B500-A928-4088-9A4C-D1530C6D582B}" srcOrd="5" destOrd="0" presId="urn:microsoft.com/office/officeart/2005/8/layout/list1"/>
    <dgm:cxn modelId="{F1ADD66F-CDCF-419B-9C2B-28DFBAE1CF96}" type="presParOf" srcId="{212526C2-9F28-4CBE-91D6-A13F9454A3BE}" destId="{D70BF3FB-5391-48ED-97B6-A361236D00E5}" srcOrd="6" destOrd="0" presId="urn:microsoft.com/office/officeart/2005/8/layout/list1"/>
    <dgm:cxn modelId="{48C21148-A66B-4B72-AF2C-1BE9CE1A7462}" type="presParOf" srcId="{212526C2-9F28-4CBE-91D6-A13F9454A3BE}" destId="{3003CD19-992A-4622-8777-88AB7A55CADA}" srcOrd="7" destOrd="0" presId="urn:microsoft.com/office/officeart/2005/8/layout/list1"/>
    <dgm:cxn modelId="{C880A2EF-CA1B-46BC-B079-6F40C5935489}" type="presParOf" srcId="{212526C2-9F28-4CBE-91D6-A13F9454A3BE}" destId="{BF9FAD35-432C-4181-BA58-FE59663B447A}" srcOrd="8" destOrd="0" presId="urn:microsoft.com/office/officeart/2005/8/layout/list1"/>
    <dgm:cxn modelId="{7442A46E-B3BA-4ACF-B6FE-31D794FC5AFC}" type="presParOf" srcId="{BF9FAD35-432C-4181-BA58-FE59663B447A}" destId="{F02FE8D7-5C65-4DB2-B01A-BBA89FDA701C}" srcOrd="0" destOrd="0" presId="urn:microsoft.com/office/officeart/2005/8/layout/list1"/>
    <dgm:cxn modelId="{97AAEACD-0131-4963-AB32-0A36E5FEE9D8}" type="presParOf" srcId="{BF9FAD35-432C-4181-BA58-FE59663B447A}" destId="{7A1AED43-078D-49B8-AB0F-044F0CD16EB0}" srcOrd="1" destOrd="0" presId="urn:microsoft.com/office/officeart/2005/8/layout/list1"/>
    <dgm:cxn modelId="{DE5FED9B-4717-4F3D-B321-439B835E4306}" type="presParOf" srcId="{212526C2-9F28-4CBE-91D6-A13F9454A3BE}" destId="{8816C05D-B077-4EE5-A850-C2CD4199B8CC}" srcOrd="9" destOrd="0" presId="urn:microsoft.com/office/officeart/2005/8/layout/list1"/>
    <dgm:cxn modelId="{9D01B907-C247-4963-B65D-D6C141FCBF21}" type="presParOf" srcId="{212526C2-9F28-4CBE-91D6-A13F9454A3BE}" destId="{C1C8E7C1-70CE-447E-9CA9-F1497885DE7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0590A0-04E7-45B0-9751-4FFEB8EF2C21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h-TH"/>
        </a:p>
      </dgm:t>
    </dgm:pt>
    <dgm:pt modelId="{1B97A7F6-CDC1-41A1-8B53-0EF7FA50B3D5}">
      <dgm:prSet phldrT="[Text]" custT="1"/>
      <dgm:spPr/>
      <dgm:t>
        <a:bodyPr/>
        <a:lstStyle/>
        <a:p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1.1 ระบบการนำองค์การที่สร้างความยั่งยืน</a:t>
          </a:r>
        </a:p>
      </dgm:t>
    </dgm:pt>
    <dgm:pt modelId="{8625ADA8-835C-403E-B930-2B2EE9E4D5A8}" type="parTrans" cxnId="{F76BA9E0-9C92-431D-B25C-A7D11D62F148}">
      <dgm:prSet/>
      <dgm:spPr/>
      <dgm:t>
        <a:bodyPr/>
        <a:lstStyle/>
        <a:p>
          <a:endParaRPr lang="th-TH"/>
        </a:p>
      </dgm:t>
    </dgm:pt>
    <dgm:pt modelId="{F460A51F-785D-4294-8639-4BAE249B9BD7}" type="sibTrans" cxnId="{F76BA9E0-9C92-431D-B25C-A7D11D62F148}">
      <dgm:prSet/>
      <dgm:spPr/>
      <dgm:t>
        <a:bodyPr/>
        <a:lstStyle/>
        <a:p>
          <a:endParaRPr lang="th-TH"/>
        </a:p>
      </dgm:t>
    </dgm:pt>
    <dgm:pt modelId="{1DDD4DD0-097D-4584-B5AD-793EC3400AA3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1.2 การป้องกันการทุจริตและสร้างความโปร่งใส</a:t>
          </a:r>
        </a:p>
      </dgm:t>
    </dgm:pt>
    <dgm:pt modelId="{53526939-7568-410B-BEE5-695D8EF12E12}" type="parTrans" cxnId="{BA07FBFA-B287-4966-A627-86B607F0B4E0}">
      <dgm:prSet/>
      <dgm:spPr/>
      <dgm:t>
        <a:bodyPr/>
        <a:lstStyle/>
        <a:p>
          <a:endParaRPr lang="th-TH"/>
        </a:p>
      </dgm:t>
    </dgm:pt>
    <dgm:pt modelId="{4B541BEB-7B82-41B7-9D80-E2E01A277677}" type="sibTrans" cxnId="{BA07FBFA-B287-4966-A627-86B607F0B4E0}">
      <dgm:prSet/>
      <dgm:spPr/>
      <dgm:t>
        <a:bodyPr/>
        <a:lstStyle/>
        <a:p>
          <a:endParaRPr lang="th-TH"/>
        </a:p>
      </dgm:t>
    </dgm:pt>
    <dgm:pt modelId="{DB30D651-D2AC-4DDC-8DE6-5917AE1BD72C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1.3 การมุ่งเน้นผลสัมฤทธิ์ผ่านการสร้างการมีส่วนร่วม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ของบุคลากร และเครือข่ายทั้งภายในและภายนอก</a:t>
          </a:r>
        </a:p>
      </dgm:t>
    </dgm:pt>
    <dgm:pt modelId="{0E333E5E-D861-407F-A21F-53C7F94A22D6}" type="parTrans" cxnId="{518E65F3-D5BA-4F01-825B-A4B3F950241F}">
      <dgm:prSet/>
      <dgm:spPr/>
      <dgm:t>
        <a:bodyPr/>
        <a:lstStyle/>
        <a:p>
          <a:endParaRPr lang="th-TH"/>
        </a:p>
      </dgm:t>
    </dgm:pt>
    <dgm:pt modelId="{F3A3D665-41D4-4929-924F-EC4055D46CC8}" type="sibTrans" cxnId="{518E65F3-D5BA-4F01-825B-A4B3F950241F}">
      <dgm:prSet/>
      <dgm:spPr/>
      <dgm:t>
        <a:bodyPr/>
        <a:lstStyle/>
        <a:p>
          <a:endParaRPr lang="th-TH"/>
        </a:p>
      </dgm:t>
    </dgm:pt>
    <dgm:pt modelId="{D7054EA4-465C-433A-9E32-120A45887CE6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1.4 </a:t>
          </a:r>
          <a:r>
            <a: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ความสำเร็จในการเตรียมการรองรับผลกระทบเชิงลบต่อสังคม</a:t>
          </a:r>
          <a:r>
            <a:rPr kumimoji="0" lang="th-TH" sz="20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th-TH" sz="20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10E4C0-821D-45B1-BA02-7D577237FFCF}" type="parTrans" cxnId="{67F73C93-126B-4D07-B0C5-ED6BAC4F2419}">
      <dgm:prSet/>
      <dgm:spPr/>
      <dgm:t>
        <a:bodyPr/>
        <a:lstStyle/>
        <a:p>
          <a:endParaRPr lang="th-TH"/>
        </a:p>
      </dgm:t>
    </dgm:pt>
    <dgm:pt modelId="{FC445FE6-334B-404A-AA11-9E4988F5BB81}" type="sibTrans" cxnId="{67F73C93-126B-4D07-B0C5-ED6BAC4F2419}">
      <dgm:prSet/>
      <dgm:spPr/>
      <dgm:t>
        <a:bodyPr/>
        <a:lstStyle/>
        <a:p>
          <a:endParaRPr lang="th-TH"/>
        </a:p>
      </dgm:t>
    </dgm:pt>
    <dgm:pt modelId="{153DAAC9-73F6-4EA5-A36A-DCBE063C2F25}" type="pres">
      <dgm:prSet presAssocID="{630590A0-04E7-45B0-9751-4FFEB8EF2C21}" presName="linear" presStyleCnt="0">
        <dgm:presLayoutVars>
          <dgm:dir/>
          <dgm:animLvl val="lvl"/>
          <dgm:resizeHandles val="exact"/>
        </dgm:presLayoutVars>
      </dgm:prSet>
      <dgm:spPr/>
    </dgm:pt>
    <dgm:pt modelId="{8D76E489-5209-4F47-812F-45C45A80053D}" type="pres">
      <dgm:prSet presAssocID="{1B97A7F6-CDC1-41A1-8B53-0EF7FA50B3D5}" presName="parentLin" presStyleCnt="0"/>
      <dgm:spPr/>
    </dgm:pt>
    <dgm:pt modelId="{68736159-1B87-4E32-B470-DB3DAC98EED0}" type="pres">
      <dgm:prSet presAssocID="{1B97A7F6-CDC1-41A1-8B53-0EF7FA50B3D5}" presName="parentLeftMargin" presStyleLbl="node1" presStyleIdx="0" presStyleCnt="4"/>
      <dgm:spPr/>
    </dgm:pt>
    <dgm:pt modelId="{45A101E8-C989-4DD6-8BFC-F508298B7F36}" type="pres">
      <dgm:prSet presAssocID="{1B97A7F6-CDC1-41A1-8B53-0EF7FA50B3D5}" presName="parentText" presStyleLbl="node1" presStyleIdx="0" presStyleCnt="4" custScaleX="121781">
        <dgm:presLayoutVars>
          <dgm:chMax val="0"/>
          <dgm:bulletEnabled val="1"/>
        </dgm:presLayoutVars>
      </dgm:prSet>
      <dgm:spPr/>
    </dgm:pt>
    <dgm:pt modelId="{AD5CF9D4-B5B8-4001-BE78-9EEDBCBFD8F9}" type="pres">
      <dgm:prSet presAssocID="{1B97A7F6-CDC1-41A1-8B53-0EF7FA50B3D5}" presName="negativeSpace" presStyleCnt="0"/>
      <dgm:spPr/>
    </dgm:pt>
    <dgm:pt modelId="{675E0BC3-0137-4733-B788-F568549D2AA5}" type="pres">
      <dgm:prSet presAssocID="{1B97A7F6-CDC1-41A1-8B53-0EF7FA50B3D5}" presName="childText" presStyleLbl="conFgAcc1" presStyleIdx="0" presStyleCnt="4">
        <dgm:presLayoutVars>
          <dgm:bulletEnabled val="1"/>
        </dgm:presLayoutVars>
      </dgm:prSet>
      <dgm:spPr/>
    </dgm:pt>
    <dgm:pt modelId="{4F0A31EE-3E5B-4BF6-8889-F6CD222DD60F}" type="pres">
      <dgm:prSet presAssocID="{F460A51F-785D-4294-8639-4BAE249B9BD7}" presName="spaceBetweenRectangles" presStyleCnt="0"/>
      <dgm:spPr/>
    </dgm:pt>
    <dgm:pt modelId="{9A781352-B58E-4803-A77B-6F9857A06322}" type="pres">
      <dgm:prSet presAssocID="{1DDD4DD0-097D-4584-B5AD-793EC3400AA3}" presName="parentLin" presStyleCnt="0"/>
      <dgm:spPr/>
    </dgm:pt>
    <dgm:pt modelId="{A6DCB0A5-872A-4078-9ED8-CDF4A9AF213F}" type="pres">
      <dgm:prSet presAssocID="{1DDD4DD0-097D-4584-B5AD-793EC3400AA3}" presName="parentLeftMargin" presStyleLbl="node1" presStyleIdx="0" presStyleCnt="4"/>
      <dgm:spPr/>
    </dgm:pt>
    <dgm:pt modelId="{17FD8001-8649-4204-824A-6EAF7DBF61C5}" type="pres">
      <dgm:prSet presAssocID="{1DDD4DD0-097D-4584-B5AD-793EC3400AA3}" presName="parentText" presStyleLbl="node1" presStyleIdx="1" presStyleCnt="4" custScaleX="121971">
        <dgm:presLayoutVars>
          <dgm:chMax val="0"/>
          <dgm:bulletEnabled val="1"/>
        </dgm:presLayoutVars>
      </dgm:prSet>
      <dgm:spPr/>
    </dgm:pt>
    <dgm:pt modelId="{2F1707F5-443E-4D2A-B133-844339E75D28}" type="pres">
      <dgm:prSet presAssocID="{1DDD4DD0-097D-4584-B5AD-793EC3400AA3}" presName="negativeSpace" presStyleCnt="0"/>
      <dgm:spPr/>
    </dgm:pt>
    <dgm:pt modelId="{D727CFB4-2DAF-459C-881B-04CA19AAE51D}" type="pres">
      <dgm:prSet presAssocID="{1DDD4DD0-097D-4584-B5AD-793EC3400AA3}" presName="childText" presStyleLbl="conFgAcc1" presStyleIdx="1" presStyleCnt="4">
        <dgm:presLayoutVars>
          <dgm:bulletEnabled val="1"/>
        </dgm:presLayoutVars>
      </dgm:prSet>
      <dgm:spPr/>
    </dgm:pt>
    <dgm:pt modelId="{66AC0634-BC9B-4996-AEB1-0E69890DAB37}" type="pres">
      <dgm:prSet presAssocID="{4B541BEB-7B82-41B7-9D80-E2E01A277677}" presName="spaceBetweenRectangles" presStyleCnt="0"/>
      <dgm:spPr/>
    </dgm:pt>
    <dgm:pt modelId="{61263882-A927-4FE9-A8E3-B31456C30679}" type="pres">
      <dgm:prSet presAssocID="{DB30D651-D2AC-4DDC-8DE6-5917AE1BD72C}" presName="parentLin" presStyleCnt="0"/>
      <dgm:spPr/>
    </dgm:pt>
    <dgm:pt modelId="{C83157AB-E6F2-49EA-B800-5ECE27E4E9C6}" type="pres">
      <dgm:prSet presAssocID="{DB30D651-D2AC-4DDC-8DE6-5917AE1BD72C}" presName="parentLeftMargin" presStyleLbl="node1" presStyleIdx="1" presStyleCnt="4"/>
      <dgm:spPr/>
    </dgm:pt>
    <dgm:pt modelId="{0E4B3DDC-5DAA-4F6B-A395-B0C67A34689C}" type="pres">
      <dgm:prSet presAssocID="{DB30D651-D2AC-4DDC-8DE6-5917AE1BD72C}" presName="parentText" presStyleLbl="node1" presStyleIdx="2" presStyleCnt="4" custScaleX="121461">
        <dgm:presLayoutVars>
          <dgm:chMax val="0"/>
          <dgm:bulletEnabled val="1"/>
        </dgm:presLayoutVars>
      </dgm:prSet>
      <dgm:spPr/>
    </dgm:pt>
    <dgm:pt modelId="{B6F70843-E8B0-4E4F-B73B-E8BF1C91E894}" type="pres">
      <dgm:prSet presAssocID="{DB30D651-D2AC-4DDC-8DE6-5917AE1BD72C}" presName="negativeSpace" presStyleCnt="0"/>
      <dgm:spPr/>
    </dgm:pt>
    <dgm:pt modelId="{A0C6D7D5-DFEC-4EAF-979A-7494F6DB667F}" type="pres">
      <dgm:prSet presAssocID="{DB30D651-D2AC-4DDC-8DE6-5917AE1BD72C}" presName="childText" presStyleLbl="conFgAcc1" presStyleIdx="2" presStyleCnt="4">
        <dgm:presLayoutVars>
          <dgm:bulletEnabled val="1"/>
        </dgm:presLayoutVars>
      </dgm:prSet>
      <dgm:spPr/>
    </dgm:pt>
    <dgm:pt modelId="{656237F8-A3CB-42A0-8CA9-B5665ABB7AF1}" type="pres">
      <dgm:prSet presAssocID="{F3A3D665-41D4-4929-924F-EC4055D46CC8}" presName="spaceBetweenRectangles" presStyleCnt="0"/>
      <dgm:spPr/>
    </dgm:pt>
    <dgm:pt modelId="{A603B720-5C2C-4989-AB86-38CF8E273AFA}" type="pres">
      <dgm:prSet presAssocID="{D7054EA4-465C-433A-9E32-120A45887CE6}" presName="parentLin" presStyleCnt="0"/>
      <dgm:spPr/>
    </dgm:pt>
    <dgm:pt modelId="{10D3EC7C-0EED-4BCA-B3BC-59718A111139}" type="pres">
      <dgm:prSet presAssocID="{D7054EA4-465C-433A-9E32-120A45887CE6}" presName="parentLeftMargin" presStyleLbl="node1" presStyleIdx="2" presStyleCnt="4"/>
      <dgm:spPr/>
    </dgm:pt>
    <dgm:pt modelId="{0953649F-E179-4677-8CD7-09D240B201B1}" type="pres">
      <dgm:prSet presAssocID="{D7054EA4-465C-433A-9E32-120A45887CE6}" presName="parentText" presStyleLbl="node1" presStyleIdx="3" presStyleCnt="4" custScaleX="121650">
        <dgm:presLayoutVars>
          <dgm:chMax val="0"/>
          <dgm:bulletEnabled val="1"/>
        </dgm:presLayoutVars>
      </dgm:prSet>
      <dgm:spPr/>
    </dgm:pt>
    <dgm:pt modelId="{35BD9462-B11C-483B-BDEF-E1158938E414}" type="pres">
      <dgm:prSet presAssocID="{D7054EA4-465C-433A-9E32-120A45887CE6}" presName="negativeSpace" presStyleCnt="0"/>
      <dgm:spPr/>
    </dgm:pt>
    <dgm:pt modelId="{4130CBD8-A1C6-4BD5-9DBE-A4D9C6D72B46}" type="pres">
      <dgm:prSet presAssocID="{D7054EA4-465C-433A-9E32-120A45887CE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2D2D03-C1E0-45FD-B118-54431E0F7AD8}" type="presOf" srcId="{1DDD4DD0-097D-4584-B5AD-793EC3400AA3}" destId="{A6DCB0A5-872A-4078-9ED8-CDF4A9AF213F}" srcOrd="0" destOrd="0" presId="urn:microsoft.com/office/officeart/2005/8/layout/list1"/>
    <dgm:cxn modelId="{2DB9992F-DEAE-423E-B2A1-E448FB9536C7}" type="presOf" srcId="{DB30D651-D2AC-4DDC-8DE6-5917AE1BD72C}" destId="{C83157AB-E6F2-49EA-B800-5ECE27E4E9C6}" srcOrd="0" destOrd="0" presId="urn:microsoft.com/office/officeart/2005/8/layout/list1"/>
    <dgm:cxn modelId="{73F09977-034C-4731-A76D-4F89A0F0AC1B}" type="presOf" srcId="{1B97A7F6-CDC1-41A1-8B53-0EF7FA50B3D5}" destId="{45A101E8-C989-4DD6-8BFC-F508298B7F36}" srcOrd="1" destOrd="0" presId="urn:microsoft.com/office/officeart/2005/8/layout/list1"/>
    <dgm:cxn modelId="{0B91A259-6524-4FB1-AC58-C46EACC9065A}" type="presOf" srcId="{630590A0-04E7-45B0-9751-4FFEB8EF2C21}" destId="{153DAAC9-73F6-4EA5-A36A-DCBE063C2F25}" srcOrd="0" destOrd="0" presId="urn:microsoft.com/office/officeart/2005/8/layout/list1"/>
    <dgm:cxn modelId="{67F73C93-126B-4D07-B0C5-ED6BAC4F2419}" srcId="{630590A0-04E7-45B0-9751-4FFEB8EF2C21}" destId="{D7054EA4-465C-433A-9E32-120A45887CE6}" srcOrd="3" destOrd="0" parTransId="{FC10E4C0-821D-45B1-BA02-7D577237FFCF}" sibTransId="{FC445FE6-334B-404A-AA11-9E4988F5BB81}"/>
    <dgm:cxn modelId="{DA35C59E-EFA4-4FE5-A0CF-27A50412B24E}" type="presOf" srcId="{DB30D651-D2AC-4DDC-8DE6-5917AE1BD72C}" destId="{0E4B3DDC-5DAA-4F6B-A395-B0C67A34689C}" srcOrd="1" destOrd="0" presId="urn:microsoft.com/office/officeart/2005/8/layout/list1"/>
    <dgm:cxn modelId="{E65CB3A0-B113-4998-B265-DE5432BD18B2}" type="presOf" srcId="{D7054EA4-465C-433A-9E32-120A45887CE6}" destId="{10D3EC7C-0EED-4BCA-B3BC-59718A111139}" srcOrd="0" destOrd="0" presId="urn:microsoft.com/office/officeart/2005/8/layout/list1"/>
    <dgm:cxn modelId="{1E5156AE-59D3-4012-AC0C-92673FA4AB0F}" type="presOf" srcId="{1DDD4DD0-097D-4584-B5AD-793EC3400AA3}" destId="{17FD8001-8649-4204-824A-6EAF7DBF61C5}" srcOrd="1" destOrd="0" presId="urn:microsoft.com/office/officeart/2005/8/layout/list1"/>
    <dgm:cxn modelId="{B232EDD9-CDA1-4AF8-805D-00823F87FBAE}" type="presOf" srcId="{D7054EA4-465C-433A-9E32-120A45887CE6}" destId="{0953649F-E179-4677-8CD7-09D240B201B1}" srcOrd="1" destOrd="0" presId="urn:microsoft.com/office/officeart/2005/8/layout/list1"/>
    <dgm:cxn modelId="{F76BA9E0-9C92-431D-B25C-A7D11D62F148}" srcId="{630590A0-04E7-45B0-9751-4FFEB8EF2C21}" destId="{1B97A7F6-CDC1-41A1-8B53-0EF7FA50B3D5}" srcOrd="0" destOrd="0" parTransId="{8625ADA8-835C-403E-B930-2B2EE9E4D5A8}" sibTransId="{F460A51F-785D-4294-8639-4BAE249B9BD7}"/>
    <dgm:cxn modelId="{518E65F3-D5BA-4F01-825B-A4B3F950241F}" srcId="{630590A0-04E7-45B0-9751-4FFEB8EF2C21}" destId="{DB30D651-D2AC-4DDC-8DE6-5917AE1BD72C}" srcOrd="2" destOrd="0" parTransId="{0E333E5E-D861-407F-A21F-53C7F94A22D6}" sibTransId="{F3A3D665-41D4-4929-924F-EC4055D46CC8}"/>
    <dgm:cxn modelId="{BA07FBFA-B287-4966-A627-86B607F0B4E0}" srcId="{630590A0-04E7-45B0-9751-4FFEB8EF2C21}" destId="{1DDD4DD0-097D-4584-B5AD-793EC3400AA3}" srcOrd="1" destOrd="0" parTransId="{53526939-7568-410B-BEE5-695D8EF12E12}" sibTransId="{4B541BEB-7B82-41B7-9D80-E2E01A277677}"/>
    <dgm:cxn modelId="{8D1A9CFD-28DD-42F1-94C9-B3F6F9603193}" type="presOf" srcId="{1B97A7F6-CDC1-41A1-8B53-0EF7FA50B3D5}" destId="{68736159-1B87-4E32-B470-DB3DAC98EED0}" srcOrd="0" destOrd="0" presId="urn:microsoft.com/office/officeart/2005/8/layout/list1"/>
    <dgm:cxn modelId="{EE2E3E4F-3F24-416E-ACB6-17A40E29D028}" type="presParOf" srcId="{153DAAC9-73F6-4EA5-A36A-DCBE063C2F25}" destId="{8D76E489-5209-4F47-812F-45C45A80053D}" srcOrd="0" destOrd="0" presId="urn:microsoft.com/office/officeart/2005/8/layout/list1"/>
    <dgm:cxn modelId="{BB878288-0D16-4459-960B-3F425589AC5F}" type="presParOf" srcId="{8D76E489-5209-4F47-812F-45C45A80053D}" destId="{68736159-1B87-4E32-B470-DB3DAC98EED0}" srcOrd="0" destOrd="0" presId="urn:microsoft.com/office/officeart/2005/8/layout/list1"/>
    <dgm:cxn modelId="{D45BFF29-0BF2-455B-AC54-4BF5C1EBDB27}" type="presParOf" srcId="{8D76E489-5209-4F47-812F-45C45A80053D}" destId="{45A101E8-C989-4DD6-8BFC-F508298B7F36}" srcOrd="1" destOrd="0" presId="urn:microsoft.com/office/officeart/2005/8/layout/list1"/>
    <dgm:cxn modelId="{F364CE3E-82BD-486B-9785-B31268B4DB5A}" type="presParOf" srcId="{153DAAC9-73F6-4EA5-A36A-DCBE063C2F25}" destId="{AD5CF9D4-B5B8-4001-BE78-9EEDBCBFD8F9}" srcOrd="1" destOrd="0" presId="urn:microsoft.com/office/officeart/2005/8/layout/list1"/>
    <dgm:cxn modelId="{22B2B166-3919-49C0-85EE-D8CF2FCBFEDF}" type="presParOf" srcId="{153DAAC9-73F6-4EA5-A36A-DCBE063C2F25}" destId="{675E0BC3-0137-4733-B788-F568549D2AA5}" srcOrd="2" destOrd="0" presId="urn:microsoft.com/office/officeart/2005/8/layout/list1"/>
    <dgm:cxn modelId="{9DD793D3-6A64-46C8-BF22-205098F3EB53}" type="presParOf" srcId="{153DAAC9-73F6-4EA5-A36A-DCBE063C2F25}" destId="{4F0A31EE-3E5B-4BF6-8889-F6CD222DD60F}" srcOrd="3" destOrd="0" presId="urn:microsoft.com/office/officeart/2005/8/layout/list1"/>
    <dgm:cxn modelId="{EB0A2430-62E5-4139-8B44-0D0E10B92753}" type="presParOf" srcId="{153DAAC9-73F6-4EA5-A36A-DCBE063C2F25}" destId="{9A781352-B58E-4803-A77B-6F9857A06322}" srcOrd="4" destOrd="0" presId="urn:microsoft.com/office/officeart/2005/8/layout/list1"/>
    <dgm:cxn modelId="{E0B86F8C-587F-4099-8E1C-81CA335BB207}" type="presParOf" srcId="{9A781352-B58E-4803-A77B-6F9857A06322}" destId="{A6DCB0A5-872A-4078-9ED8-CDF4A9AF213F}" srcOrd="0" destOrd="0" presId="urn:microsoft.com/office/officeart/2005/8/layout/list1"/>
    <dgm:cxn modelId="{A5AFB950-1E54-44B0-8BB9-2B5737D07A88}" type="presParOf" srcId="{9A781352-B58E-4803-A77B-6F9857A06322}" destId="{17FD8001-8649-4204-824A-6EAF7DBF61C5}" srcOrd="1" destOrd="0" presId="urn:microsoft.com/office/officeart/2005/8/layout/list1"/>
    <dgm:cxn modelId="{5569BB41-26CA-4EBE-B255-998E03304C31}" type="presParOf" srcId="{153DAAC9-73F6-4EA5-A36A-DCBE063C2F25}" destId="{2F1707F5-443E-4D2A-B133-844339E75D28}" srcOrd="5" destOrd="0" presId="urn:microsoft.com/office/officeart/2005/8/layout/list1"/>
    <dgm:cxn modelId="{D8D45280-E1E3-469D-8C72-E6592F6C7502}" type="presParOf" srcId="{153DAAC9-73F6-4EA5-A36A-DCBE063C2F25}" destId="{D727CFB4-2DAF-459C-881B-04CA19AAE51D}" srcOrd="6" destOrd="0" presId="urn:microsoft.com/office/officeart/2005/8/layout/list1"/>
    <dgm:cxn modelId="{A50BF572-1DA7-4B7F-8EC8-CCF958634019}" type="presParOf" srcId="{153DAAC9-73F6-4EA5-A36A-DCBE063C2F25}" destId="{66AC0634-BC9B-4996-AEB1-0E69890DAB37}" srcOrd="7" destOrd="0" presId="urn:microsoft.com/office/officeart/2005/8/layout/list1"/>
    <dgm:cxn modelId="{83CC8F67-B2D9-43C0-9160-194589A97B71}" type="presParOf" srcId="{153DAAC9-73F6-4EA5-A36A-DCBE063C2F25}" destId="{61263882-A927-4FE9-A8E3-B31456C30679}" srcOrd="8" destOrd="0" presId="urn:microsoft.com/office/officeart/2005/8/layout/list1"/>
    <dgm:cxn modelId="{557302CA-1301-435D-B4ED-E1F9F73DD66F}" type="presParOf" srcId="{61263882-A927-4FE9-A8E3-B31456C30679}" destId="{C83157AB-E6F2-49EA-B800-5ECE27E4E9C6}" srcOrd="0" destOrd="0" presId="urn:microsoft.com/office/officeart/2005/8/layout/list1"/>
    <dgm:cxn modelId="{132CCF62-3062-4C97-921E-2F9DD1BB26E3}" type="presParOf" srcId="{61263882-A927-4FE9-A8E3-B31456C30679}" destId="{0E4B3DDC-5DAA-4F6B-A395-B0C67A34689C}" srcOrd="1" destOrd="0" presId="urn:microsoft.com/office/officeart/2005/8/layout/list1"/>
    <dgm:cxn modelId="{A1ED5800-7765-4F9F-893F-6B09A7F76B71}" type="presParOf" srcId="{153DAAC9-73F6-4EA5-A36A-DCBE063C2F25}" destId="{B6F70843-E8B0-4E4F-B73B-E8BF1C91E894}" srcOrd="9" destOrd="0" presId="urn:microsoft.com/office/officeart/2005/8/layout/list1"/>
    <dgm:cxn modelId="{C2E6F7EF-298A-467D-BBAB-00FF6DC0079E}" type="presParOf" srcId="{153DAAC9-73F6-4EA5-A36A-DCBE063C2F25}" destId="{A0C6D7D5-DFEC-4EAF-979A-7494F6DB667F}" srcOrd="10" destOrd="0" presId="urn:microsoft.com/office/officeart/2005/8/layout/list1"/>
    <dgm:cxn modelId="{80D5244B-26EE-46B4-AA73-88F540703EA9}" type="presParOf" srcId="{153DAAC9-73F6-4EA5-A36A-DCBE063C2F25}" destId="{656237F8-A3CB-42A0-8CA9-B5665ABB7AF1}" srcOrd="11" destOrd="0" presId="urn:microsoft.com/office/officeart/2005/8/layout/list1"/>
    <dgm:cxn modelId="{F8CD1EED-ACC6-4148-BB3F-808E35F80C30}" type="presParOf" srcId="{153DAAC9-73F6-4EA5-A36A-DCBE063C2F25}" destId="{A603B720-5C2C-4989-AB86-38CF8E273AFA}" srcOrd="12" destOrd="0" presId="urn:microsoft.com/office/officeart/2005/8/layout/list1"/>
    <dgm:cxn modelId="{EB127C47-828C-487F-A409-E05B54F4B6E3}" type="presParOf" srcId="{A603B720-5C2C-4989-AB86-38CF8E273AFA}" destId="{10D3EC7C-0EED-4BCA-B3BC-59718A111139}" srcOrd="0" destOrd="0" presId="urn:microsoft.com/office/officeart/2005/8/layout/list1"/>
    <dgm:cxn modelId="{8F37B0A6-483C-476E-BE08-BA09714C61B4}" type="presParOf" srcId="{A603B720-5C2C-4989-AB86-38CF8E273AFA}" destId="{0953649F-E179-4677-8CD7-09D240B201B1}" srcOrd="1" destOrd="0" presId="urn:microsoft.com/office/officeart/2005/8/layout/list1"/>
    <dgm:cxn modelId="{15607D59-FFC9-4B43-AEA1-41512EC4BF02}" type="presParOf" srcId="{153DAAC9-73F6-4EA5-A36A-DCBE063C2F25}" destId="{35BD9462-B11C-483B-BDEF-E1158938E414}" srcOrd="13" destOrd="0" presId="urn:microsoft.com/office/officeart/2005/8/layout/list1"/>
    <dgm:cxn modelId="{9870E9FC-840A-4D2F-AAB0-814F653BE7E3}" type="presParOf" srcId="{153DAAC9-73F6-4EA5-A36A-DCBE063C2F25}" destId="{4130CBD8-A1C6-4BD5-9DBE-A4D9C6D72B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0590A0-04E7-45B0-9751-4FFEB8EF2C21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h-TH"/>
        </a:p>
      </dgm:t>
    </dgm:pt>
    <dgm:pt modelId="{1B97A7F6-CDC1-41A1-8B53-0EF7FA50B3D5}">
      <dgm:prSet phldrT="[Text]" custT="1"/>
      <dgm:spPr/>
      <dgm:t>
        <a:bodyPr/>
        <a:lstStyle/>
        <a:p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2.1 แผนยุทธศาสตร์ที่ตอบสนองความท้าทาย สร้างนวัตกรรม</a:t>
          </a:r>
          <a:b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การเปลี่ยนแปลง และมุ่งเน้นประโยชน์สุขประชาชน</a:t>
          </a:r>
        </a:p>
      </dgm:t>
    </dgm:pt>
    <dgm:pt modelId="{8625ADA8-835C-403E-B930-2B2EE9E4D5A8}" type="parTrans" cxnId="{F76BA9E0-9C92-431D-B25C-A7D11D62F148}">
      <dgm:prSet/>
      <dgm:spPr/>
      <dgm:t>
        <a:bodyPr/>
        <a:lstStyle/>
        <a:p>
          <a:endParaRPr lang="th-TH"/>
        </a:p>
      </dgm:t>
    </dgm:pt>
    <dgm:pt modelId="{F460A51F-785D-4294-8639-4BAE249B9BD7}" type="sibTrans" cxnId="{F76BA9E0-9C92-431D-B25C-A7D11D62F148}">
      <dgm:prSet/>
      <dgm:spPr/>
      <dgm:t>
        <a:bodyPr/>
        <a:lstStyle/>
        <a:p>
          <a:endParaRPr lang="th-TH"/>
        </a:p>
      </dgm:t>
    </dgm:pt>
    <dgm:pt modelId="{1DDD4DD0-097D-4584-B5AD-793EC3400AA3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2.2 </a:t>
          </a:r>
          <a:r>
            <a: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</a:t>
          </a:r>
          <a:r>
            <a:rPr kumimoji="0" lang="th-TH" sz="20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การกำหนดเป้าประสงค์และตัวชี้วัดเชิงยุทธศาสตร์ที่ตอบสนองต่อพันธกิจ</a:t>
          </a:r>
          <a:endParaRPr lang="th-TH" sz="20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526939-7568-410B-BEE5-695D8EF12E12}" type="parTrans" cxnId="{BA07FBFA-B287-4966-A627-86B607F0B4E0}">
      <dgm:prSet/>
      <dgm:spPr/>
      <dgm:t>
        <a:bodyPr/>
        <a:lstStyle/>
        <a:p>
          <a:endParaRPr lang="th-TH"/>
        </a:p>
      </dgm:t>
    </dgm:pt>
    <dgm:pt modelId="{4B541BEB-7B82-41B7-9D80-E2E01A277677}" type="sibTrans" cxnId="{BA07FBFA-B287-4966-A627-86B607F0B4E0}">
      <dgm:prSet/>
      <dgm:spPr/>
      <dgm:t>
        <a:bodyPr/>
        <a:lstStyle/>
        <a:p>
          <a:endParaRPr lang="th-TH"/>
        </a:p>
      </dgm:t>
    </dgm:pt>
    <dgm:pt modelId="{DB30D651-D2AC-4DDC-8DE6-5917AE1BD72C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2.3 แผนขับเคลื่อนในทุกระดับและทุกภาคส่วน</a:t>
          </a:r>
        </a:p>
      </dgm:t>
    </dgm:pt>
    <dgm:pt modelId="{0E333E5E-D861-407F-A21F-53C7F94A22D6}" type="parTrans" cxnId="{518E65F3-D5BA-4F01-825B-A4B3F950241F}">
      <dgm:prSet/>
      <dgm:spPr/>
      <dgm:t>
        <a:bodyPr/>
        <a:lstStyle/>
        <a:p>
          <a:endParaRPr lang="th-TH"/>
        </a:p>
      </dgm:t>
    </dgm:pt>
    <dgm:pt modelId="{F3A3D665-41D4-4929-924F-EC4055D46CC8}" type="sibTrans" cxnId="{518E65F3-D5BA-4F01-825B-A4B3F950241F}">
      <dgm:prSet/>
      <dgm:spPr/>
      <dgm:t>
        <a:bodyPr/>
        <a:lstStyle/>
        <a:p>
          <a:endParaRPr lang="th-TH"/>
        </a:p>
      </dgm:t>
    </dgm:pt>
    <dgm:pt modelId="{D7054EA4-465C-433A-9E32-120A45887CE6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2.4 การติดตามผลการบรรลุเป้าหมาย การแก้ไขปัญหา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และการรายงานผล</a:t>
          </a:r>
        </a:p>
      </dgm:t>
    </dgm:pt>
    <dgm:pt modelId="{FC10E4C0-821D-45B1-BA02-7D577237FFCF}" type="parTrans" cxnId="{67F73C93-126B-4D07-B0C5-ED6BAC4F2419}">
      <dgm:prSet/>
      <dgm:spPr/>
      <dgm:t>
        <a:bodyPr/>
        <a:lstStyle/>
        <a:p>
          <a:endParaRPr lang="th-TH"/>
        </a:p>
      </dgm:t>
    </dgm:pt>
    <dgm:pt modelId="{FC445FE6-334B-404A-AA11-9E4988F5BB81}" type="sibTrans" cxnId="{67F73C93-126B-4D07-B0C5-ED6BAC4F2419}">
      <dgm:prSet/>
      <dgm:spPr/>
      <dgm:t>
        <a:bodyPr/>
        <a:lstStyle/>
        <a:p>
          <a:endParaRPr lang="th-TH"/>
        </a:p>
      </dgm:t>
    </dgm:pt>
    <dgm:pt modelId="{153DAAC9-73F6-4EA5-A36A-DCBE063C2F25}" type="pres">
      <dgm:prSet presAssocID="{630590A0-04E7-45B0-9751-4FFEB8EF2C21}" presName="linear" presStyleCnt="0">
        <dgm:presLayoutVars>
          <dgm:dir/>
          <dgm:animLvl val="lvl"/>
          <dgm:resizeHandles val="exact"/>
        </dgm:presLayoutVars>
      </dgm:prSet>
      <dgm:spPr/>
    </dgm:pt>
    <dgm:pt modelId="{8D76E489-5209-4F47-812F-45C45A80053D}" type="pres">
      <dgm:prSet presAssocID="{1B97A7F6-CDC1-41A1-8B53-0EF7FA50B3D5}" presName="parentLin" presStyleCnt="0"/>
      <dgm:spPr/>
    </dgm:pt>
    <dgm:pt modelId="{68736159-1B87-4E32-B470-DB3DAC98EED0}" type="pres">
      <dgm:prSet presAssocID="{1B97A7F6-CDC1-41A1-8B53-0EF7FA50B3D5}" presName="parentLeftMargin" presStyleLbl="node1" presStyleIdx="0" presStyleCnt="4"/>
      <dgm:spPr/>
    </dgm:pt>
    <dgm:pt modelId="{45A101E8-C989-4DD6-8BFC-F508298B7F36}" type="pres">
      <dgm:prSet presAssocID="{1B97A7F6-CDC1-41A1-8B53-0EF7FA50B3D5}" presName="parentText" presStyleLbl="node1" presStyleIdx="0" presStyleCnt="4" custScaleX="121969">
        <dgm:presLayoutVars>
          <dgm:chMax val="0"/>
          <dgm:bulletEnabled val="1"/>
        </dgm:presLayoutVars>
      </dgm:prSet>
      <dgm:spPr/>
    </dgm:pt>
    <dgm:pt modelId="{AD5CF9D4-B5B8-4001-BE78-9EEDBCBFD8F9}" type="pres">
      <dgm:prSet presAssocID="{1B97A7F6-CDC1-41A1-8B53-0EF7FA50B3D5}" presName="negativeSpace" presStyleCnt="0"/>
      <dgm:spPr/>
    </dgm:pt>
    <dgm:pt modelId="{675E0BC3-0137-4733-B788-F568549D2AA5}" type="pres">
      <dgm:prSet presAssocID="{1B97A7F6-CDC1-41A1-8B53-0EF7FA50B3D5}" presName="childText" presStyleLbl="conFgAcc1" presStyleIdx="0" presStyleCnt="4">
        <dgm:presLayoutVars>
          <dgm:bulletEnabled val="1"/>
        </dgm:presLayoutVars>
      </dgm:prSet>
      <dgm:spPr/>
    </dgm:pt>
    <dgm:pt modelId="{4F0A31EE-3E5B-4BF6-8889-F6CD222DD60F}" type="pres">
      <dgm:prSet presAssocID="{F460A51F-785D-4294-8639-4BAE249B9BD7}" presName="spaceBetweenRectangles" presStyleCnt="0"/>
      <dgm:spPr/>
    </dgm:pt>
    <dgm:pt modelId="{9A781352-B58E-4803-A77B-6F9857A06322}" type="pres">
      <dgm:prSet presAssocID="{1DDD4DD0-097D-4584-B5AD-793EC3400AA3}" presName="parentLin" presStyleCnt="0"/>
      <dgm:spPr/>
    </dgm:pt>
    <dgm:pt modelId="{A6DCB0A5-872A-4078-9ED8-CDF4A9AF213F}" type="pres">
      <dgm:prSet presAssocID="{1DDD4DD0-097D-4584-B5AD-793EC3400AA3}" presName="parentLeftMargin" presStyleLbl="node1" presStyleIdx="0" presStyleCnt="4"/>
      <dgm:spPr/>
    </dgm:pt>
    <dgm:pt modelId="{17FD8001-8649-4204-824A-6EAF7DBF61C5}" type="pres">
      <dgm:prSet presAssocID="{1DDD4DD0-097D-4584-B5AD-793EC3400AA3}" presName="parentText" presStyleLbl="node1" presStyleIdx="1" presStyleCnt="4" custScaleX="121650">
        <dgm:presLayoutVars>
          <dgm:chMax val="0"/>
          <dgm:bulletEnabled val="1"/>
        </dgm:presLayoutVars>
      </dgm:prSet>
      <dgm:spPr/>
    </dgm:pt>
    <dgm:pt modelId="{2F1707F5-443E-4D2A-B133-844339E75D28}" type="pres">
      <dgm:prSet presAssocID="{1DDD4DD0-097D-4584-B5AD-793EC3400AA3}" presName="negativeSpace" presStyleCnt="0"/>
      <dgm:spPr/>
    </dgm:pt>
    <dgm:pt modelId="{D727CFB4-2DAF-459C-881B-04CA19AAE51D}" type="pres">
      <dgm:prSet presAssocID="{1DDD4DD0-097D-4584-B5AD-793EC3400AA3}" presName="childText" presStyleLbl="conFgAcc1" presStyleIdx="1" presStyleCnt="4">
        <dgm:presLayoutVars>
          <dgm:bulletEnabled val="1"/>
        </dgm:presLayoutVars>
      </dgm:prSet>
      <dgm:spPr/>
    </dgm:pt>
    <dgm:pt modelId="{66AC0634-BC9B-4996-AEB1-0E69890DAB37}" type="pres">
      <dgm:prSet presAssocID="{4B541BEB-7B82-41B7-9D80-E2E01A277677}" presName="spaceBetweenRectangles" presStyleCnt="0"/>
      <dgm:spPr/>
    </dgm:pt>
    <dgm:pt modelId="{61263882-A927-4FE9-A8E3-B31456C30679}" type="pres">
      <dgm:prSet presAssocID="{DB30D651-D2AC-4DDC-8DE6-5917AE1BD72C}" presName="parentLin" presStyleCnt="0"/>
      <dgm:spPr/>
    </dgm:pt>
    <dgm:pt modelId="{C83157AB-E6F2-49EA-B800-5ECE27E4E9C6}" type="pres">
      <dgm:prSet presAssocID="{DB30D651-D2AC-4DDC-8DE6-5917AE1BD72C}" presName="parentLeftMargin" presStyleLbl="node1" presStyleIdx="1" presStyleCnt="4"/>
      <dgm:spPr/>
    </dgm:pt>
    <dgm:pt modelId="{0E4B3DDC-5DAA-4F6B-A395-B0C67A34689C}" type="pres">
      <dgm:prSet presAssocID="{DB30D651-D2AC-4DDC-8DE6-5917AE1BD72C}" presName="parentText" presStyleLbl="node1" presStyleIdx="2" presStyleCnt="4" custScaleX="120874">
        <dgm:presLayoutVars>
          <dgm:chMax val="0"/>
          <dgm:bulletEnabled val="1"/>
        </dgm:presLayoutVars>
      </dgm:prSet>
      <dgm:spPr/>
    </dgm:pt>
    <dgm:pt modelId="{B6F70843-E8B0-4E4F-B73B-E8BF1C91E894}" type="pres">
      <dgm:prSet presAssocID="{DB30D651-D2AC-4DDC-8DE6-5917AE1BD72C}" presName="negativeSpace" presStyleCnt="0"/>
      <dgm:spPr/>
    </dgm:pt>
    <dgm:pt modelId="{A0C6D7D5-DFEC-4EAF-979A-7494F6DB667F}" type="pres">
      <dgm:prSet presAssocID="{DB30D651-D2AC-4DDC-8DE6-5917AE1BD72C}" presName="childText" presStyleLbl="conFgAcc1" presStyleIdx="2" presStyleCnt="4">
        <dgm:presLayoutVars>
          <dgm:bulletEnabled val="1"/>
        </dgm:presLayoutVars>
      </dgm:prSet>
      <dgm:spPr/>
    </dgm:pt>
    <dgm:pt modelId="{656237F8-A3CB-42A0-8CA9-B5665ABB7AF1}" type="pres">
      <dgm:prSet presAssocID="{F3A3D665-41D4-4929-924F-EC4055D46CC8}" presName="spaceBetweenRectangles" presStyleCnt="0"/>
      <dgm:spPr/>
    </dgm:pt>
    <dgm:pt modelId="{A603B720-5C2C-4989-AB86-38CF8E273AFA}" type="pres">
      <dgm:prSet presAssocID="{D7054EA4-465C-433A-9E32-120A45887CE6}" presName="parentLin" presStyleCnt="0"/>
      <dgm:spPr/>
    </dgm:pt>
    <dgm:pt modelId="{10D3EC7C-0EED-4BCA-B3BC-59718A111139}" type="pres">
      <dgm:prSet presAssocID="{D7054EA4-465C-433A-9E32-120A45887CE6}" presName="parentLeftMargin" presStyleLbl="node1" presStyleIdx="2" presStyleCnt="4"/>
      <dgm:spPr/>
    </dgm:pt>
    <dgm:pt modelId="{0953649F-E179-4677-8CD7-09D240B201B1}" type="pres">
      <dgm:prSet presAssocID="{D7054EA4-465C-433A-9E32-120A45887CE6}" presName="parentText" presStyleLbl="node1" presStyleIdx="3" presStyleCnt="4" custScaleX="121328">
        <dgm:presLayoutVars>
          <dgm:chMax val="0"/>
          <dgm:bulletEnabled val="1"/>
        </dgm:presLayoutVars>
      </dgm:prSet>
      <dgm:spPr/>
    </dgm:pt>
    <dgm:pt modelId="{35BD9462-B11C-483B-BDEF-E1158938E414}" type="pres">
      <dgm:prSet presAssocID="{D7054EA4-465C-433A-9E32-120A45887CE6}" presName="negativeSpace" presStyleCnt="0"/>
      <dgm:spPr/>
    </dgm:pt>
    <dgm:pt modelId="{4130CBD8-A1C6-4BD5-9DBE-A4D9C6D72B46}" type="pres">
      <dgm:prSet presAssocID="{D7054EA4-465C-433A-9E32-120A45887CE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2D2D03-C1E0-45FD-B118-54431E0F7AD8}" type="presOf" srcId="{1DDD4DD0-097D-4584-B5AD-793EC3400AA3}" destId="{A6DCB0A5-872A-4078-9ED8-CDF4A9AF213F}" srcOrd="0" destOrd="0" presId="urn:microsoft.com/office/officeart/2005/8/layout/list1"/>
    <dgm:cxn modelId="{2DB9992F-DEAE-423E-B2A1-E448FB9536C7}" type="presOf" srcId="{DB30D651-D2AC-4DDC-8DE6-5917AE1BD72C}" destId="{C83157AB-E6F2-49EA-B800-5ECE27E4E9C6}" srcOrd="0" destOrd="0" presId="urn:microsoft.com/office/officeart/2005/8/layout/list1"/>
    <dgm:cxn modelId="{73F09977-034C-4731-A76D-4F89A0F0AC1B}" type="presOf" srcId="{1B97A7F6-CDC1-41A1-8B53-0EF7FA50B3D5}" destId="{45A101E8-C989-4DD6-8BFC-F508298B7F36}" srcOrd="1" destOrd="0" presId="urn:microsoft.com/office/officeart/2005/8/layout/list1"/>
    <dgm:cxn modelId="{0B91A259-6524-4FB1-AC58-C46EACC9065A}" type="presOf" srcId="{630590A0-04E7-45B0-9751-4FFEB8EF2C21}" destId="{153DAAC9-73F6-4EA5-A36A-DCBE063C2F25}" srcOrd="0" destOrd="0" presId="urn:microsoft.com/office/officeart/2005/8/layout/list1"/>
    <dgm:cxn modelId="{67F73C93-126B-4D07-B0C5-ED6BAC4F2419}" srcId="{630590A0-04E7-45B0-9751-4FFEB8EF2C21}" destId="{D7054EA4-465C-433A-9E32-120A45887CE6}" srcOrd="3" destOrd="0" parTransId="{FC10E4C0-821D-45B1-BA02-7D577237FFCF}" sibTransId="{FC445FE6-334B-404A-AA11-9E4988F5BB81}"/>
    <dgm:cxn modelId="{DA35C59E-EFA4-4FE5-A0CF-27A50412B24E}" type="presOf" srcId="{DB30D651-D2AC-4DDC-8DE6-5917AE1BD72C}" destId="{0E4B3DDC-5DAA-4F6B-A395-B0C67A34689C}" srcOrd="1" destOrd="0" presId="urn:microsoft.com/office/officeart/2005/8/layout/list1"/>
    <dgm:cxn modelId="{E65CB3A0-B113-4998-B265-DE5432BD18B2}" type="presOf" srcId="{D7054EA4-465C-433A-9E32-120A45887CE6}" destId="{10D3EC7C-0EED-4BCA-B3BC-59718A111139}" srcOrd="0" destOrd="0" presId="urn:microsoft.com/office/officeart/2005/8/layout/list1"/>
    <dgm:cxn modelId="{1E5156AE-59D3-4012-AC0C-92673FA4AB0F}" type="presOf" srcId="{1DDD4DD0-097D-4584-B5AD-793EC3400AA3}" destId="{17FD8001-8649-4204-824A-6EAF7DBF61C5}" srcOrd="1" destOrd="0" presId="urn:microsoft.com/office/officeart/2005/8/layout/list1"/>
    <dgm:cxn modelId="{B232EDD9-CDA1-4AF8-805D-00823F87FBAE}" type="presOf" srcId="{D7054EA4-465C-433A-9E32-120A45887CE6}" destId="{0953649F-E179-4677-8CD7-09D240B201B1}" srcOrd="1" destOrd="0" presId="urn:microsoft.com/office/officeart/2005/8/layout/list1"/>
    <dgm:cxn modelId="{F76BA9E0-9C92-431D-B25C-A7D11D62F148}" srcId="{630590A0-04E7-45B0-9751-4FFEB8EF2C21}" destId="{1B97A7F6-CDC1-41A1-8B53-0EF7FA50B3D5}" srcOrd="0" destOrd="0" parTransId="{8625ADA8-835C-403E-B930-2B2EE9E4D5A8}" sibTransId="{F460A51F-785D-4294-8639-4BAE249B9BD7}"/>
    <dgm:cxn modelId="{518E65F3-D5BA-4F01-825B-A4B3F950241F}" srcId="{630590A0-04E7-45B0-9751-4FFEB8EF2C21}" destId="{DB30D651-D2AC-4DDC-8DE6-5917AE1BD72C}" srcOrd="2" destOrd="0" parTransId="{0E333E5E-D861-407F-A21F-53C7F94A22D6}" sibTransId="{F3A3D665-41D4-4929-924F-EC4055D46CC8}"/>
    <dgm:cxn modelId="{BA07FBFA-B287-4966-A627-86B607F0B4E0}" srcId="{630590A0-04E7-45B0-9751-4FFEB8EF2C21}" destId="{1DDD4DD0-097D-4584-B5AD-793EC3400AA3}" srcOrd="1" destOrd="0" parTransId="{53526939-7568-410B-BEE5-695D8EF12E12}" sibTransId="{4B541BEB-7B82-41B7-9D80-E2E01A277677}"/>
    <dgm:cxn modelId="{8D1A9CFD-28DD-42F1-94C9-B3F6F9603193}" type="presOf" srcId="{1B97A7F6-CDC1-41A1-8B53-0EF7FA50B3D5}" destId="{68736159-1B87-4E32-B470-DB3DAC98EED0}" srcOrd="0" destOrd="0" presId="urn:microsoft.com/office/officeart/2005/8/layout/list1"/>
    <dgm:cxn modelId="{EE2E3E4F-3F24-416E-ACB6-17A40E29D028}" type="presParOf" srcId="{153DAAC9-73F6-4EA5-A36A-DCBE063C2F25}" destId="{8D76E489-5209-4F47-812F-45C45A80053D}" srcOrd="0" destOrd="0" presId="urn:microsoft.com/office/officeart/2005/8/layout/list1"/>
    <dgm:cxn modelId="{BB878288-0D16-4459-960B-3F425589AC5F}" type="presParOf" srcId="{8D76E489-5209-4F47-812F-45C45A80053D}" destId="{68736159-1B87-4E32-B470-DB3DAC98EED0}" srcOrd="0" destOrd="0" presId="urn:microsoft.com/office/officeart/2005/8/layout/list1"/>
    <dgm:cxn modelId="{D45BFF29-0BF2-455B-AC54-4BF5C1EBDB27}" type="presParOf" srcId="{8D76E489-5209-4F47-812F-45C45A80053D}" destId="{45A101E8-C989-4DD6-8BFC-F508298B7F36}" srcOrd="1" destOrd="0" presId="urn:microsoft.com/office/officeart/2005/8/layout/list1"/>
    <dgm:cxn modelId="{F364CE3E-82BD-486B-9785-B31268B4DB5A}" type="presParOf" srcId="{153DAAC9-73F6-4EA5-A36A-DCBE063C2F25}" destId="{AD5CF9D4-B5B8-4001-BE78-9EEDBCBFD8F9}" srcOrd="1" destOrd="0" presId="urn:microsoft.com/office/officeart/2005/8/layout/list1"/>
    <dgm:cxn modelId="{22B2B166-3919-49C0-85EE-D8CF2FCBFEDF}" type="presParOf" srcId="{153DAAC9-73F6-4EA5-A36A-DCBE063C2F25}" destId="{675E0BC3-0137-4733-B788-F568549D2AA5}" srcOrd="2" destOrd="0" presId="urn:microsoft.com/office/officeart/2005/8/layout/list1"/>
    <dgm:cxn modelId="{9DD793D3-6A64-46C8-BF22-205098F3EB53}" type="presParOf" srcId="{153DAAC9-73F6-4EA5-A36A-DCBE063C2F25}" destId="{4F0A31EE-3E5B-4BF6-8889-F6CD222DD60F}" srcOrd="3" destOrd="0" presId="urn:microsoft.com/office/officeart/2005/8/layout/list1"/>
    <dgm:cxn modelId="{EB0A2430-62E5-4139-8B44-0D0E10B92753}" type="presParOf" srcId="{153DAAC9-73F6-4EA5-A36A-DCBE063C2F25}" destId="{9A781352-B58E-4803-A77B-6F9857A06322}" srcOrd="4" destOrd="0" presId="urn:microsoft.com/office/officeart/2005/8/layout/list1"/>
    <dgm:cxn modelId="{E0B86F8C-587F-4099-8E1C-81CA335BB207}" type="presParOf" srcId="{9A781352-B58E-4803-A77B-6F9857A06322}" destId="{A6DCB0A5-872A-4078-9ED8-CDF4A9AF213F}" srcOrd="0" destOrd="0" presId="urn:microsoft.com/office/officeart/2005/8/layout/list1"/>
    <dgm:cxn modelId="{A5AFB950-1E54-44B0-8BB9-2B5737D07A88}" type="presParOf" srcId="{9A781352-B58E-4803-A77B-6F9857A06322}" destId="{17FD8001-8649-4204-824A-6EAF7DBF61C5}" srcOrd="1" destOrd="0" presId="urn:microsoft.com/office/officeart/2005/8/layout/list1"/>
    <dgm:cxn modelId="{5569BB41-26CA-4EBE-B255-998E03304C31}" type="presParOf" srcId="{153DAAC9-73F6-4EA5-A36A-DCBE063C2F25}" destId="{2F1707F5-443E-4D2A-B133-844339E75D28}" srcOrd="5" destOrd="0" presId="urn:microsoft.com/office/officeart/2005/8/layout/list1"/>
    <dgm:cxn modelId="{D8D45280-E1E3-469D-8C72-E6592F6C7502}" type="presParOf" srcId="{153DAAC9-73F6-4EA5-A36A-DCBE063C2F25}" destId="{D727CFB4-2DAF-459C-881B-04CA19AAE51D}" srcOrd="6" destOrd="0" presId="urn:microsoft.com/office/officeart/2005/8/layout/list1"/>
    <dgm:cxn modelId="{A50BF572-1DA7-4B7F-8EC8-CCF958634019}" type="presParOf" srcId="{153DAAC9-73F6-4EA5-A36A-DCBE063C2F25}" destId="{66AC0634-BC9B-4996-AEB1-0E69890DAB37}" srcOrd="7" destOrd="0" presId="urn:microsoft.com/office/officeart/2005/8/layout/list1"/>
    <dgm:cxn modelId="{83CC8F67-B2D9-43C0-9160-194589A97B71}" type="presParOf" srcId="{153DAAC9-73F6-4EA5-A36A-DCBE063C2F25}" destId="{61263882-A927-4FE9-A8E3-B31456C30679}" srcOrd="8" destOrd="0" presId="urn:microsoft.com/office/officeart/2005/8/layout/list1"/>
    <dgm:cxn modelId="{557302CA-1301-435D-B4ED-E1F9F73DD66F}" type="presParOf" srcId="{61263882-A927-4FE9-A8E3-B31456C30679}" destId="{C83157AB-E6F2-49EA-B800-5ECE27E4E9C6}" srcOrd="0" destOrd="0" presId="urn:microsoft.com/office/officeart/2005/8/layout/list1"/>
    <dgm:cxn modelId="{132CCF62-3062-4C97-921E-2F9DD1BB26E3}" type="presParOf" srcId="{61263882-A927-4FE9-A8E3-B31456C30679}" destId="{0E4B3DDC-5DAA-4F6B-A395-B0C67A34689C}" srcOrd="1" destOrd="0" presId="urn:microsoft.com/office/officeart/2005/8/layout/list1"/>
    <dgm:cxn modelId="{A1ED5800-7765-4F9F-893F-6B09A7F76B71}" type="presParOf" srcId="{153DAAC9-73F6-4EA5-A36A-DCBE063C2F25}" destId="{B6F70843-E8B0-4E4F-B73B-E8BF1C91E894}" srcOrd="9" destOrd="0" presId="urn:microsoft.com/office/officeart/2005/8/layout/list1"/>
    <dgm:cxn modelId="{C2E6F7EF-298A-467D-BBAB-00FF6DC0079E}" type="presParOf" srcId="{153DAAC9-73F6-4EA5-A36A-DCBE063C2F25}" destId="{A0C6D7D5-DFEC-4EAF-979A-7494F6DB667F}" srcOrd="10" destOrd="0" presId="urn:microsoft.com/office/officeart/2005/8/layout/list1"/>
    <dgm:cxn modelId="{80D5244B-26EE-46B4-AA73-88F540703EA9}" type="presParOf" srcId="{153DAAC9-73F6-4EA5-A36A-DCBE063C2F25}" destId="{656237F8-A3CB-42A0-8CA9-B5665ABB7AF1}" srcOrd="11" destOrd="0" presId="urn:microsoft.com/office/officeart/2005/8/layout/list1"/>
    <dgm:cxn modelId="{F8CD1EED-ACC6-4148-BB3F-808E35F80C30}" type="presParOf" srcId="{153DAAC9-73F6-4EA5-A36A-DCBE063C2F25}" destId="{A603B720-5C2C-4989-AB86-38CF8E273AFA}" srcOrd="12" destOrd="0" presId="urn:microsoft.com/office/officeart/2005/8/layout/list1"/>
    <dgm:cxn modelId="{EB127C47-828C-487F-A409-E05B54F4B6E3}" type="presParOf" srcId="{A603B720-5C2C-4989-AB86-38CF8E273AFA}" destId="{10D3EC7C-0EED-4BCA-B3BC-59718A111139}" srcOrd="0" destOrd="0" presId="urn:microsoft.com/office/officeart/2005/8/layout/list1"/>
    <dgm:cxn modelId="{8F37B0A6-483C-476E-BE08-BA09714C61B4}" type="presParOf" srcId="{A603B720-5C2C-4989-AB86-38CF8E273AFA}" destId="{0953649F-E179-4677-8CD7-09D240B201B1}" srcOrd="1" destOrd="0" presId="urn:microsoft.com/office/officeart/2005/8/layout/list1"/>
    <dgm:cxn modelId="{15607D59-FFC9-4B43-AEA1-41512EC4BF02}" type="presParOf" srcId="{153DAAC9-73F6-4EA5-A36A-DCBE063C2F25}" destId="{35BD9462-B11C-483B-BDEF-E1158938E414}" srcOrd="13" destOrd="0" presId="urn:microsoft.com/office/officeart/2005/8/layout/list1"/>
    <dgm:cxn modelId="{9870E9FC-840A-4D2F-AAB0-814F653BE7E3}" type="presParOf" srcId="{153DAAC9-73F6-4EA5-A36A-DCBE063C2F25}" destId="{4130CBD8-A1C6-4BD5-9DBE-A4D9C6D72B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0590A0-04E7-45B0-9751-4FFEB8EF2C21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h-TH"/>
        </a:p>
      </dgm:t>
    </dgm:pt>
    <dgm:pt modelId="{1B97A7F6-CDC1-41A1-8B53-0EF7FA50B3D5}">
      <dgm:prSet phldrT="[Text]" custT="1"/>
      <dgm:spPr/>
      <dgm:t>
        <a:bodyPr/>
        <a:lstStyle/>
        <a:p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3.1 </a:t>
          </a:r>
          <a:r>
            <a:rPr lang="th-TH" sz="2000" b="1" spc="-3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ระบบข้อมูลและสารสนเทศที่ทันสมัยเพื่อนำมาใช้ประโยชน์</a:t>
          </a:r>
          <a:b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ในการพัฒนาการให้บริการและการเข้าถึง</a:t>
          </a:r>
        </a:p>
      </dgm:t>
    </dgm:pt>
    <dgm:pt modelId="{8625ADA8-835C-403E-B930-2B2EE9E4D5A8}" type="parTrans" cxnId="{F76BA9E0-9C92-431D-B25C-A7D11D62F148}">
      <dgm:prSet/>
      <dgm:spPr/>
      <dgm:t>
        <a:bodyPr/>
        <a:lstStyle/>
        <a:p>
          <a:endParaRPr lang="th-TH"/>
        </a:p>
      </dgm:t>
    </dgm:pt>
    <dgm:pt modelId="{F460A51F-785D-4294-8639-4BAE249B9BD7}" type="sibTrans" cxnId="{F76BA9E0-9C92-431D-B25C-A7D11D62F148}">
      <dgm:prSet/>
      <dgm:spPr/>
      <dgm:t>
        <a:bodyPr/>
        <a:lstStyle/>
        <a:p>
          <a:endParaRPr lang="th-TH"/>
        </a:p>
      </dgm:t>
    </dgm:pt>
    <dgm:pt modelId="{1DDD4DD0-097D-4584-B5AD-793EC3400AA3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3.2 การประเมินความพึงพอใจและความผูกพันของ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ผู้รับบริการและผู้มีส่วนได้ส่วนเสียเพื่อนำมาใช้ประโยชน์</a:t>
          </a:r>
        </a:p>
      </dgm:t>
    </dgm:pt>
    <dgm:pt modelId="{53526939-7568-410B-BEE5-695D8EF12E12}" type="parTrans" cxnId="{BA07FBFA-B287-4966-A627-86B607F0B4E0}">
      <dgm:prSet/>
      <dgm:spPr/>
      <dgm:t>
        <a:bodyPr/>
        <a:lstStyle/>
        <a:p>
          <a:endParaRPr lang="th-TH"/>
        </a:p>
      </dgm:t>
    </dgm:pt>
    <dgm:pt modelId="{4B541BEB-7B82-41B7-9D80-E2E01A277677}" type="sibTrans" cxnId="{BA07FBFA-B287-4966-A627-86B607F0B4E0}">
      <dgm:prSet/>
      <dgm:spPr/>
      <dgm:t>
        <a:bodyPr/>
        <a:lstStyle/>
        <a:p>
          <a:endParaRPr lang="th-TH"/>
        </a:p>
      </dgm:t>
    </dgm:pt>
    <dgm:pt modelId="{DB30D651-D2AC-4DDC-8DE6-5917AE1BD72C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3.3 การสร้างนวัตกรรมการบริการที่สร้างความแตกต่าง 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และสามารถตอบสนองความต้องการเฉพาะ</a:t>
          </a:r>
        </a:p>
      </dgm:t>
    </dgm:pt>
    <dgm:pt modelId="{0E333E5E-D861-407F-A21F-53C7F94A22D6}" type="parTrans" cxnId="{518E65F3-D5BA-4F01-825B-A4B3F950241F}">
      <dgm:prSet/>
      <dgm:spPr/>
      <dgm:t>
        <a:bodyPr/>
        <a:lstStyle/>
        <a:p>
          <a:endParaRPr lang="th-TH"/>
        </a:p>
      </dgm:t>
    </dgm:pt>
    <dgm:pt modelId="{F3A3D665-41D4-4929-924F-EC4055D46CC8}" type="sibTrans" cxnId="{518E65F3-D5BA-4F01-825B-A4B3F950241F}">
      <dgm:prSet/>
      <dgm:spPr/>
      <dgm:t>
        <a:bodyPr/>
        <a:lstStyle/>
        <a:p>
          <a:endParaRPr lang="th-TH"/>
        </a:p>
      </dgm:t>
    </dgm:pt>
    <dgm:pt modelId="{D7054EA4-465C-433A-9E32-120A45887CE6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3.4 กระบวนการแก้ไขข้อร้องเรียนที่รวดเร็วและสร้างสรรค์</a:t>
          </a:r>
        </a:p>
      </dgm:t>
    </dgm:pt>
    <dgm:pt modelId="{FC10E4C0-821D-45B1-BA02-7D577237FFCF}" type="parTrans" cxnId="{67F73C93-126B-4D07-B0C5-ED6BAC4F2419}">
      <dgm:prSet/>
      <dgm:spPr/>
      <dgm:t>
        <a:bodyPr/>
        <a:lstStyle/>
        <a:p>
          <a:endParaRPr lang="th-TH"/>
        </a:p>
      </dgm:t>
    </dgm:pt>
    <dgm:pt modelId="{FC445FE6-334B-404A-AA11-9E4988F5BB81}" type="sibTrans" cxnId="{67F73C93-126B-4D07-B0C5-ED6BAC4F2419}">
      <dgm:prSet/>
      <dgm:spPr/>
      <dgm:t>
        <a:bodyPr/>
        <a:lstStyle/>
        <a:p>
          <a:endParaRPr lang="th-TH"/>
        </a:p>
      </dgm:t>
    </dgm:pt>
    <dgm:pt modelId="{153DAAC9-73F6-4EA5-A36A-DCBE063C2F25}" type="pres">
      <dgm:prSet presAssocID="{630590A0-04E7-45B0-9751-4FFEB8EF2C21}" presName="linear" presStyleCnt="0">
        <dgm:presLayoutVars>
          <dgm:dir/>
          <dgm:animLvl val="lvl"/>
          <dgm:resizeHandles val="exact"/>
        </dgm:presLayoutVars>
      </dgm:prSet>
      <dgm:spPr/>
    </dgm:pt>
    <dgm:pt modelId="{8D76E489-5209-4F47-812F-45C45A80053D}" type="pres">
      <dgm:prSet presAssocID="{1B97A7F6-CDC1-41A1-8B53-0EF7FA50B3D5}" presName="parentLin" presStyleCnt="0"/>
      <dgm:spPr/>
    </dgm:pt>
    <dgm:pt modelId="{68736159-1B87-4E32-B470-DB3DAC98EED0}" type="pres">
      <dgm:prSet presAssocID="{1B97A7F6-CDC1-41A1-8B53-0EF7FA50B3D5}" presName="parentLeftMargin" presStyleLbl="node1" presStyleIdx="0" presStyleCnt="4"/>
      <dgm:spPr/>
    </dgm:pt>
    <dgm:pt modelId="{45A101E8-C989-4DD6-8BFC-F508298B7F36}" type="pres">
      <dgm:prSet presAssocID="{1B97A7F6-CDC1-41A1-8B53-0EF7FA50B3D5}" presName="parentText" presStyleLbl="node1" presStyleIdx="0" presStyleCnt="4" custScaleX="121969">
        <dgm:presLayoutVars>
          <dgm:chMax val="0"/>
          <dgm:bulletEnabled val="1"/>
        </dgm:presLayoutVars>
      </dgm:prSet>
      <dgm:spPr/>
    </dgm:pt>
    <dgm:pt modelId="{AD5CF9D4-B5B8-4001-BE78-9EEDBCBFD8F9}" type="pres">
      <dgm:prSet presAssocID="{1B97A7F6-CDC1-41A1-8B53-0EF7FA50B3D5}" presName="negativeSpace" presStyleCnt="0"/>
      <dgm:spPr/>
    </dgm:pt>
    <dgm:pt modelId="{675E0BC3-0137-4733-B788-F568549D2AA5}" type="pres">
      <dgm:prSet presAssocID="{1B97A7F6-CDC1-41A1-8B53-0EF7FA50B3D5}" presName="childText" presStyleLbl="conFgAcc1" presStyleIdx="0" presStyleCnt="4">
        <dgm:presLayoutVars>
          <dgm:bulletEnabled val="1"/>
        </dgm:presLayoutVars>
      </dgm:prSet>
      <dgm:spPr/>
    </dgm:pt>
    <dgm:pt modelId="{4F0A31EE-3E5B-4BF6-8889-F6CD222DD60F}" type="pres">
      <dgm:prSet presAssocID="{F460A51F-785D-4294-8639-4BAE249B9BD7}" presName="spaceBetweenRectangles" presStyleCnt="0"/>
      <dgm:spPr/>
    </dgm:pt>
    <dgm:pt modelId="{9A781352-B58E-4803-A77B-6F9857A06322}" type="pres">
      <dgm:prSet presAssocID="{1DDD4DD0-097D-4584-B5AD-793EC3400AA3}" presName="parentLin" presStyleCnt="0"/>
      <dgm:spPr/>
    </dgm:pt>
    <dgm:pt modelId="{A6DCB0A5-872A-4078-9ED8-CDF4A9AF213F}" type="pres">
      <dgm:prSet presAssocID="{1DDD4DD0-097D-4584-B5AD-793EC3400AA3}" presName="parentLeftMargin" presStyleLbl="node1" presStyleIdx="0" presStyleCnt="4"/>
      <dgm:spPr/>
    </dgm:pt>
    <dgm:pt modelId="{17FD8001-8649-4204-824A-6EAF7DBF61C5}" type="pres">
      <dgm:prSet presAssocID="{1DDD4DD0-097D-4584-B5AD-793EC3400AA3}" presName="parentText" presStyleLbl="node1" presStyleIdx="1" presStyleCnt="4" custScaleX="121650">
        <dgm:presLayoutVars>
          <dgm:chMax val="0"/>
          <dgm:bulletEnabled val="1"/>
        </dgm:presLayoutVars>
      </dgm:prSet>
      <dgm:spPr/>
    </dgm:pt>
    <dgm:pt modelId="{2F1707F5-443E-4D2A-B133-844339E75D28}" type="pres">
      <dgm:prSet presAssocID="{1DDD4DD0-097D-4584-B5AD-793EC3400AA3}" presName="negativeSpace" presStyleCnt="0"/>
      <dgm:spPr/>
    </dgm:pt>
    <dgm:pt modelId="{D727CFB4-2DAF-459C-881B-04CA19AAE51D}" type="pres">
      <dgm:prSet presAssocID="{1DDD4DD0-097D-4584-B5AD-793EC3400AA3}" presName="childText" presStyleLbl="conFgAcc1" presStyleIdx="1" presStyleCnt="4">
        <dgm:presLayoutVars>
          <dgm:bulletEnabled val="1"/>
        </dgm:presLayoutVars>
      </dgm:prSet>
      <dgm:spPr/>
    </dgm:pt>
    <dgm:pt modelId="{66AC0634-BC9B-4996-AEB1-0E69890DAB37}" type="pres">
      <dgm:prSet presAssocID="{4B541BEB-7B82-41B7-9D80-E2E01A277677}" presName="spaceBetweenRectangles" presStyleCnt="0"/>
      <dgm:spPr/>
    </dgm:pt>
    <dgm:pt modelId="{61263882-A927-4FE9-A8E3-B31456C30679}" type="pres">
      <dgm:prSet presAssocID="{DB30D651-D2AC-4DDC-8DE6-5917AE1BD72C}" presName="parentLin" presStyleCnt="0"/>
      <dgm:spPr/>
    </dgm:pt>
    <dgm:pt modelId="{C83157AB-E6F2-49EA-B800-5ECE27E4E9C6}" type="pres">
      <dgm:prSet presAssocID="{DB30D651-D2AC-4DDC-8DE6-5917AE1BD72C}" presName="parentLeftMargin" presStyleLbl="node1" presStyleIdx="1" presStyleCnt="4"/>
      <dgm:spPr/>
    </dgm:pt>
    <dgm:pt modelId="{0E4B3DDC-5DAA-4F6B-A395-B0C67A34689C}" type="pres">
      <dgm:prSet presAssocID="{DB30D651-D2AC-4DDC-8DE6-5917AE1BD72C}" presName="parentText" presStyleLbl="node1" presStyleIdx="2" presStyleCnt="4" custScaleX="120874">
        <dgm:presLayoutVars>
          <dgm:chMax val="0"/>
          <dgm:bulletEnabled val="1"/>
        </dgm:presLayoutVars>
      </dgm:prSet>
      <dgm:spPr/>
    </dgm:pt>
    <dgm:pt modelId="{B6F70843-E8B0-4E4F-B73B-E8BF1C91E894}" type="pres">
      <dgm:prSet presAssocID="{DB30D651-D2AC-4DDC-8DE6-5917AE1BD72C}" presName="negativeSpace" presStyleCnt="0"/>
      <dgm:spPr/>
    </dgm:pt>
    <dgm:pt modelId="{A0C6D7D5-DFEC-4EAF-979A-7494F6DB667F}" type="pres">
      <dgm:prSet presAssocID="{DB30D651-D2AC-4DDC-8DE6-5917AE1BD72C}" presName="childText" presStyleLbl="conFgAcc1" presStyleIdx="2" presStyleCnt="4">
        <dgm:presLayoutVars>
          <dgm:bulletEnabled val="1"/>
        </dgm:presLayoutVars>
      </dgm:prSet>
      <dgm:spPr/>
    </dgm:pt>
    <dgm:pt modelId="{656237F8-A3CB-42A0-8CA9-B5665ABB7AF1}" type="pres">
      <dgm:prSet presAssocID="{F3A3D665-41D4-4929-924F-EC4055D46CC8}" presName="spaceBetweenRectangles" presStyleCnt="0"/>
      <dgm:spPr/>
    </dgm:pt>
    <dgm:pt modelId="{A603B720-5C2C-4989-AB86-38CF8E273AFA}" type="pres">
      <dgm:prSet presAssocID="{D7054EA4-465C-433A-9E32-120A45887CE6}" presName="parentLin" presStyleCnt="0"/>
      <dgm:spPr/>
    </dgm:pt>
    <dgm:pt modelId="{10D3EC7C-0EED-4BCA-B3BC-59718A111139}" type="pres">
      <dgm:prSet presAssocID="{D7054EA4-465C-433A-9E32-120A45887CE6}" presName="parentLeftMargin" presStyleLbl="node1" presStyleIdx="2" presStyleCnt="4"/>
      <dgm:spPr/>
    </dgm:pt>
    <dgm:pt modelId="{0953649F-E179-4677-8CD7-09D240B201B1}" type="pres">
      <dgm:prSet presAssocID="{D7054EA4-465C-433A-9E32-120A45887CE6}" presName="parentText" presStyleLbl="node1" presStyleIdx="3" presStyleCnt="4" custScaleX="121328">
        <dgm:presLayoutVars>
          <dgm:chMax val="0"/>
          <dgm:bulletEnabled val="1"/>
        </dgm:presLayoutVars>
      </dgm:prSet>
      <dgm:spPr/>
    </dgm:pt>
    <dgm:pt modelId="{35BD9462-B11C-483B-BDEF-E1158938E414}" type="pres">
      <dgm:prSet presAssocID="{D7054EA4-465C-433A-9E32-120A45887CE6}" presName="negativeSpace" presStyleCnt="0"/>
      <dgm:spPr/>
    </dgm:pt>
    <dgm:pt modelId="{4130CBD8-A1C6-4BD5-9DBE-A4D9C6D72B46}" type="pres">
      <dgm:prSet presAssocID="{D7054EA4-465C-433A-9E32-120A45887CE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2D2D03-C1E0-45FD-B118-54431E0F7AD8}" type="presOf" srcId="{1DDD4DD0-097D-4584-B5AD-793EC3400AA3}" destId="{A6DCB0A5-872A-4078-9ED8-CDF4A9AF213F}" srcOrd="0" destOrd="0" presId="urn:microsoft.com/office/officeart/2005/8/layout/list1"/>
    <dgm:cxn modelId="{2DB9992F-DEAE-423E-B2A1-E448FB9536C7}" type="presOf" srcId="{DB30D651-D2AC-4DDC-8DE6-5917AE1BD72C}" destId="{C83157AB-E6F2-49EA-B800-5ECE27E4E9C6}" srcOrd="0" destOrd="0" presId="urn:microsoft.com/office/officeart/2005/8/layout/list1"/>
    <dgm:cxn modelId="{73F09977-034C-4731-A76D-4F89A0F0AC1B}" type="presOf" srcId="{1B97A7F6-CDC1-41A1-8B53-0EF7FA50B3D5}" destId="{45A101E8-C989-4DD6-8BFC-F508298B7F36}" srcOrd="1" destOrd="0" presId="urn:microsoft.com/office/officeart/2005/8/layout/list1"/>
    <dgm:cxn modelId="{0B91A259-6524-4FB1-AC58-C46EACC9065A}" type="presOf" srcId="{630590A0-04E7-45B0-9751-4FFEB8EF2C21}" destId="{153DAAC9-73F6-4EA5-A36A-DCBE063C2F25}" srcOrd="0" destOrd="0" presId="urn:microsoft.com/office/officeart/2005/8/layout/list1"/>
    <dgm:cxn modelId="{67F73C93-126B-4D07-B0C5-ED6BAC4F2419}" srcId="{630590A0-04E7-45B0-9751-4FFEB8EF2C21}" destId="{D7054EA4-465C-433A-9E32-120A45887CE6}" srcOrd="3" destOrd="0" parTransId="{FC10E4C0-821D-45B1-BA02-7D577237FFCF}" sibTransId="{FC445FE6-334B-404A-AA11-9E4988F5BB81}"/>
    <dgm:cxn modelId="{DA35C59E-EFA4-4FE5-A0CF-27A50412B24E}" type="presOf" srcId="{DB30D651-D2AC-4DDC-8DE6-5917AE1BD72C}" destId="{0E4B3DDC-5DAA-4F6B-A395-B0C67A34689C}" srcOrd="1" destOrd="0" presId="urn:microsoft.com/office/officeart/2005/8/layout/list1"/>
    <dgm:cxn modelId="{E65CB3A0-B113-4998-B265-DE5432BD18B2}" type="presOf" srcId="{D7054EA4-465C-433A-9E32-120A45887CE6}" destId="{10D3EC7C-0EED-4BCA-B3BC-59718A111139}" srcOrd="0" destOrd="0" presId="urn:microsoft.com/office/officeart/2005/8/layout/list1"/>
    <dgm:cxn modelId="{1E5156AE-59D3-4012-AC0C-92673FA4AB0F}" type="presOf" srcId="{1DDD4DD0-097D-4584-B5AD-793EC3400AA3}" destId="{17FD8001-8649-4204-824A-6EAF7DBF61C5}" srcOrd="1" destOrd="0" presId="urn:microsoft.com/office/officeart/2005/8/layout/list1"/>
    <dgm:cxn modelId="{B232EDD9-CDA1-4AF8-805D-00823F87FBAE}" type="presOf" srcId="{D7054EA4-465C-433A-9E32-120A45887CE6}" destId="{0953649F-E179-4677-8CD7-09D240B201B1}" srcOrd="1" destOrd="0" presId="urn:microsoft.com/office/officeart/2005/8/layout/list1"/>
    <dgm:cxn modelId="{F76BA9E0-9C92-431D-B25C-A7D11D62F148}" srcId="{630590A0-04E7-45B0-9751-4FFEB8EF2C21}" destId="{1B97A7F6-CDC1-41A1-8B53-0EF7FA50B3D5}" srcOrd="0" destOrd="0" parTransId="{8625ADA8-835C-403E-B930-2B2EE9E4D5A8}" sibTransId="{F460A51F-785D-4294-8639-4BAE249B9BD7}"/>
    <dgm:cxn modelId="{518E65F3-D5BA-4F01-825B-A4B3F950241F}" srcId="{630590A0-04E7-45B0-9751-4FFEB8EF2C21}" destId="{DB30D651-D2AC-4DDC-8DE6-5917AE1BD72C}" srcOrd="2" destOrd="0" parTransId="{0E333E5E-D861-407F-A21F-53C7F94A22D6}" sibTransId="{F3A3D665-41D4-4929-924F-EC4055D46CC8}"/>
    <dgm:cxn modelId="{BA07FBFA-B287-4966-A627-86B607F0B4E0}" srcId="{630590A0-04E7-45B0-9751-4FFEB8EF2C21}" destId="{1DDD4DD0-097D-4584-B5AD-793EC3400AA3}" srcOrd="1" destOrd="0" parTransId="{53526939-7568-410B-BEE5-695D8EF12E12}" sibTransId="{4B541BEB-7B82-41B7-9D80-E2E01A277677}"/>
    <dgm:cxn modelId="{8D1A9CFD-28DD-42F1-94C9-B3F6F9603193}" type="presOf" srcId="{1B97A7F6-CDC1-41A1-8B53-0EF7FA50B3D5}" destId="{68736159-1B87-4E32-B470-DB3DAC98EED0}" srcOrd="0" destOrd="0" presId="urn:microsoft.com/office/officeart/2005/8/layout/list1"/>
    <dgm:cxn modelId="{EE2E3E4F-3F24-416E-ACB6-17A40E29D028}" type="presParOf" srcId="{153DAAC9-73F6-4EA5-A36A-DCBE063C2F25}" destId="{8D76E489-5209-4F47-812F-45C45A80053D}" srcOrd="0" destOrd="0" presId="urn:microsoft.com/office/officeart/2005/8/layout/list1"/>
    <dgm:cxn modelId="{BB878288-0D16-4459-960B-3F425589AC5F}" type="presParOf" srcId="{8D76E489-5209-4F47-812F-45C45A80053D}" destId="{68736159-1B87-4E32-B470-DB3DAC98EED0}" srcOrd="0" destOrd="0" presId="urn:microsoft.com/office/officeart/2005/8/layout/list1"/>
    <dgm:cxn modelId="{D45BFF29-0BF2-455B-AC54-4BF5C1EBDB27}" type="presParOf" srcId="{8D76E489-5209-4F47-812F-45C45A80053D}" destId="{45A101E8-C989-4DD6-8BFC-F508298B7F36}" srcOrd="1" destOrd="0" presId="urn:microsoft.com/office/officeart/2005/8/layout/list1"/>
    <dgm:cxn modelId="{F364CE3E-82BD-486B-9785-B31268B4DB5A}" type="presParOf" srcId="{153DAAC9-73F6-4EA5-A36A-DCBE063C2F25}" destId="{AD5CF9D4-B5B8-4001-BE78-9EEDBCBFD8F9}" srcOrd="1" destOrd="0" presId="urn:microsoft.com/office/officeart/2005/8/layout/list1"/>
    <dgm:cxn modelId="{22B2B166-3919-49C0-85EE-D8CF2FCBFEDF}" type="presParOf" srcId="{153DAAC9-73F6-4EA5-A36A-DCBE063C2F25}" destId="{675E0BC3-0137-4733-B788-F568549D2AA5}" srcOrd="2" destOrd="0" presId="urn:microsoft.com/office/officeart/2005/8/layout/list1"/>
    <dgm:cxn modelId="{9DD793D3-6A64-46C8-BF22-205098F3EB53}" type="presParOf" srcId="{153DAAC9-73F6-4EA5-A36A-DCBE063C2F25}" destId="{4F0A31EE-3E5B-4BF6-8889-F6CD222DD60F}" srcOrd="3" destOrd="0" presId="urn:microsoft.com/office/officeart/2005/8/layout/list1"/>
    <dgm:cxn modelId="{EB0A2430-62E5-4139-8B44-0D0E10B92753}" type="presParOf" srcId="{153DAAC9-73F6-4EA5-A36A-DCBE063C2F25}" destId="{9A781352-B58E-4803-A77B-6F9857A06322}" srcOrd="4" destOrd="0" presId="urn:microsoft.com/office/officeart/2005/8/layout/list1"/>
    <dgm:cxn modelId="{E0B86F8C-587F-4099-8E1C-81CA335BB207}" type="presParOf" srcId="{9A781352-B58E-4803-A77B-6F9857A06322}" destId="{A6DCB0A5-872A-4078-9ED8-CDF4A9AF213F}" srcOrd="0" destOrd="0" presId="urn:microsoft.com/office/officeart/2005/8/layout/list1"/>
    <dgm:cxn modelId="{A5AFB950-1E54-44B0-8BB9-2B5737D07A88}" type="presParOf" srcId="{9A781352-B58E-4803-A77B-6F9857A06322}" destId="{17FD8001-8649-4204-824A-6EAF7DBF61C5}" srcOrd="1" destOrd="0" presId="urn:microsoft.com/office/officeart/2005/8/layout/list1"/>
    <dgm:cxn modelId="{5569BB41-26CA-4EBE-B255-998E03304C31}" type="presParOf" srcId="{153DAAC9-73F6-4EA5-A36A-DCBE063C2F25}" destId="{2F1707F5-443E-4D2A-B133-844339E75D28}" srcOrd="5" destOrd="0" presId="urn:microsoft.com/office/officeart/2005/8/layout/list1"/>
    <dgm:cxn modelId="{D8D45280-E1E3-469D-8C72-E6592F6C7502}" type="presParOf" srcId="{153DAAC9-73F6-4EA5-A36A-DCBE063C2F25}" destId="{D727CFB4-2DAF-459C-881B-04CA19AAE51D}" srcOrd="6" destOrd="0" presId="urn:microsoft.com/office/officeart/2005/8/layout/list1"/>
    <dgm:cxn modelId="{A50BF572-1DA7-4B7F-8EC8-CCF958634019}" type="presParOf" srcId="{153DAAC9-73F6-4EA5-A36A-DCBE063C2F25}" destId="{66AC0634-BC9B-4996-AEB1-0E69890DAB37}" srcOrd="7" destOrd="0" presId="urn:microsoft.com/office/officeart/2005/8/layout/list1"/>
    <dgm:cxn modelId="{83CC8F67-B2D9-43C0-9160-194589A97B71}" type="presParOf" srcId="{153DAAC9-73F6-4EA5-A36A-DCBE063C2F25}" destId="{61263882-A927-4FE9-A8E3-B31456C30679}" srcOrd="8" destOrd="0" presId="urn:microsoft.com/office/officeart/2005/8/layout/list1"/>
    <dgm:cxn modelId="{557302CA-1301-435D-B4ED-E1F9F73DD66F}" type="presParOf" srcId="{61263882-A927-4FE9-A8E3-B31456C30679}" destId="{C83157AB-E6F2-49EA-B800-5ECE27E4E9C6}" srcOrd="0" destOrd="0" presId="urn:microsoft.com/office/officeart/2005/8/layout/list1"/>
    <dgm:cxn modelId="{132CCF62-3062-4C97-921E-2F9DD1BB26E3}" type="presParOf" srcId="{61263882-A927-4FE9-A8E3-B31456C30679}" destId="{0E4B3DDC-5DAA-4F6B-A395-B0C67A34689C}" srcOrd="1" destOrd="0" presId="urn:microsoft.com/office/officeart/2005/8/layout/list1"/>
    <dgm:cxn modelId="{A1ED5800-7765-4F9F-893F-6B09A7F76B71}" type="presParOf" srcId="{153DAAC9-73F6-4EA5-A36A-DCBE063C2F25}" destId="{B6F70843-E8B0-4E4F-B73B-E8BF1C91E894}" srcOrd="9" destOrd="0" presId="urn:microsoft.com/office/officeart/2005/8/layout/list1"/>
    <dgm:cxn modelId="{C2E6F7EF-298A-467D-BBAB-00FF6DC0079E}" type="presParOf" srcId="{153DAAC9-73F6-4EA5-A36A-DCBE063C2F25}" destId="{A0C6D7D5-DFEC-4EAF-979A-7494F6DB667F}" srcOrd="10" destOrd="0" presId="urn:microsoft.com/office/officeart/2005/8/layout/list1"/>
    <dgm:cxn modelId="{80D5244B-26EE-46B4-AA73-88F540703EA9}" type="presParOf" srcId="{153DAAC9-73F6-4EA5-A36A-DCBE063C2F25}" destId="{656237F8-A3CB-42A0-8CA9-B5665ABB7AF1}" srcOrd="11" destOrd="0" presId="urn:microsoft.com/office/officeart/2005/8/layout/list1"/>
    <dgm:cxn modelId="{F8CD1EED-ACC6-4148-BB3F-808E35F80C30}" type="presParOf" srcId="{153DAAC9-73F6-4EA5-A36A-DCBE063C2F25}" destId="{A603B720-5C2C-4989-AB86-38CF8E273AFA}" srcOrd="12" destOrd="0" presId="urn:microsoft.com/office/officeart/2005/8/layout/list1"/>
    <dgm:cxn modelId="{EB127C47-828C-487F-A409-E05B54F4B6E3}" type="presParOf" srcId="{A603B720-5C2C-4989-AB86-38CF8E273AFA}" destId="{10D3EC7C-0EED-4BCA-B3BC-59718A111139}" srcOrd="0" destOrd="0" presId="urn:microsoft.com/office/officeart/2005/8/layout/list1"/>
    <dgm:cxn modelId="{8F37B0A6-483C-476E-BE08-BA09714C61B4}" type="presParOf" srcId="{A603B720-5C2C-4989-AB86-38CF8E273AFA}" destId="{0953649F-E179-4677-8CD7-09D240B201B1}" srcOrd="1" destOrd="0" presId="urn:microsoft.com/office/officeart/2005/8/layout/list1"/>
    <dgm:cxn modelId="{15607D59-FFC9-4B43-AEA1-41512EC4BF02}" type="presParOf" srcId="{153DAAC9-73F6-4EA5-A36A-DCBE063C2F25}" destId="{35BD9462-B11C-483B-BDEF-E1158938E414}" srcOrd="13" destOrd="0" presId="urn:microsoft.com/office/officeart/2005/8/layout/list1"/>
    <dgm:cxn modelId="{9870E9FC-840A-4D2F-AAB0-814F653BE7E3}" type="presParOf" srcId="{153DAAC9-73F6-4EA5-A36A-DCBE063C2F25}" destId="{4130CBD8-A1C6-4BD5-9DBE-A4D9C6D72B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0590A0-04E7-45B0-9751-4FFEB8EF2C21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h-TH"/>
        </a:p>
      </dgm:t>
    </dgm:pt>
    <dgm:pt modelId="{1B97A7F6-CDC1-41A1-8B53-0EF7FA50B3D5}">
      <dgm:prSet phldrT="[Text]" custT="1"/>
      <dgm:spPr/>
      <dgm:t>
        <a:bodyPr/>
        <a:lstStyle/>
        <a:p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4.1 </a:t>
          </a:r>
          <a:r>
            <a:rPr kumimoji="0" lang="th-TH" sz="2000" b="1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ความสำเร็จในการจัดทำฐานข้อมูลผลการดำเนินงานตัวชี้วัดตามยุทธศาสตร์ของหน่วยงาน </a:t>
          </a:r>
          <a:endParaRPr lang="th-TH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25ADA8-835C-403E-B930-2B2EE9E4D5A8}" type="parTrans" cxnId="{F76BA9E0-9C92-431D-B25C-A7D11D62F148}">
      <dgm:prSet/>
      <dgm:spPr/>
      <dgm:t>
        <a:bodyPr/>
        <a:lstStyle/>
        <a:p>
          <a:endParaRPr lang="th-TH"/>
        </a:p>
      </dgm:t>
    </dgm:pt>
    <dgm:pt modelId="{F460A51F-785D-4294-8639-4BAE249B9BD7}" type="sibTrans" cxnId="{F76BA9E0-9C92-431D-B25C-A7D11D62F148}">
      <dgm:prSet/>
      <dgm:spPr/>
      <dgm:t>
        <a:bodyPr/>
        <a:lstStyle/>
        <a:p>
          <a:endParaRPr lang="th-TH"/>
        </a:p>
      </dgm:t>
    </dgm:pt>
    <dgm:pt modelId="{1DDD4DD0-097D-4584-B5AD-793EC3400AA3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4.2 การวิเคราะห์ผลจากข้อมูล และตัววัด เพื่อนำไปสู่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การพัฒนาและแก้ไขปัญหา</a:t>
          </a:r>
        </a:p>
      </dgm:t>
    </dgm:pt>
    <dgm:pt modelId="{53526939-7568-410B-BEE5-695D8EF12E12}" type="parTrans" cxnId="{BA07FBFA-B287-4966-A627-86B607F0B4E0}">
      <dgm:prSet/>
      <dgm:spPr/>
      <dgm:t>
        <a:bodyPr/>
        <a:lstStyle/>
        <a:p>
          <a:endParaRPr lang="th-TH"/>
        </a:p>
      </dgm:t>
    </dgm:pt>
    <dgm:pt modelId="{4B541BEB-7B82-41B7-9D80-E2E01A277677}" type="sibTrans" cxnId="{BA07FBFA-B287-4966-A627-86B607F0B4E0}">
      <dgm:prSet/>
      <dgm:spPr/>
      <dgm:t>
        <a:bodyPr/>
        <a:lstStyle/>
        <a:p>
          <a:endParaRPr lang="th-TH"/>
        </a:p>
      </dgm:t>
    </dgm:pt>
    <dgm:pt modelId="{DB30D651-D2AC-4DDC-8DE6-5917AE1BD72C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4.3 การจัดการความรู้ และใช้องค์ความรู้เพื่อเรียนรู้ พัฒนา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แก้ปัญหา และสร้างนวัตกรรม</a:t>
          </a:r>
        </a:p>
      </dgm:t>
    </dgm:pt>
    <dgm:pt modelId="{0E333E5E-D861-407F-A21F-53C7F94A22D6}" type="parTrans" cxnId="{518E65F3-D5BA-4F01-825B-A4B3F950241F}">
      <dgm:prSet/>
      <dgm:spPr/>
      <dgm:t>
        <a:bodyPr/>
        <a:lstStyle/>
        <a:p>
          <a:endParaRPr lang="th-TH"/>
        </a:p>
      </dgm:t>
    </dgm:pt>
    <dgm:pt modelId="{F3A3D665-41D4-4929-924F-EC4055D46CC8}" type="sibTrans" cxnId="{518E65F3-D5BA-4F01-825B-A4B3F950241F}">
      <dgm:prSet/>
      <dgm:spPr/>
      <dgm:t>
        <a:bodyPr/>
        <a:lstStyle/>
        <a:p>
          <a:endParaRPr lang="th-TH"/>
        </a:p>
      </dgm:t>
    </dgm:pt>
    <dgm:pt modelId="{D7054EA4-465C-433A-9E32-120A45887CE6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4.4 การบริหารจัดการข้อมูล สารสนเทศ และปรับระบบ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การทำงานให้เป็นดิจิทัล</a:t>
          </a:r>
        </a:p>
      </dgm:t>
    </dgm:pt>
    <dgm:pt modelId="{FC10E4C0-821D-45B1-BA02-7D577237FFCF}" type="parTrans" cxnId="{67F73C93-126B-4D07-B0C5-ED6BAC4F2419}">
      <dgm:prSet/>
      <dgm:spPr/>
      <dgm:t>
        <a:bodyPr/>
        <a:lstStyle/>
        <a:p>
          <a:endParaRPr lang="th-TH"/>
        </a:p>
      </dgm:t>
    </dgm:pt>
    <dgm:pt modelId="{FC445FE6-334B-404A-AA11-9E4988F5BB81}" type="sibTrans" cxnId="{67F73C93-126B-4D07-B0C5-ED6BAC4F2419}">
      <dgm:prSet/>
      <dgm:spPr/>
      <dgm:t>
        <a:bodyPr/>
        <a:lstStyle/>
        <a:p>
          <a:endParaRPr lang="th-TH"/>
        </a:p>
      </dgm:t>
    </dgm:pt>
    <dgm:pt modelId="{153DAAC9-73F6-4EA5-A36A-DCBE063C2F25}" type="pres">
      <dgm:prSet presAssocID="{630590A0-04E7-45B0-9751-4FFEB8EF2C21}" presName="linear" presStyleCnt="0">
        <dgm:presLayoutVars>
          <dgm:dir/>
          <dgm:animLvl val="lvl"/>
          <dgm:resizeHandles val="exact"/>
        </dgm:presLayoutVars>
      </dgm:prSet>
      <dgm:spPr/>
    </dgm:pt>
    <dgm:pt modelId="{8D76E489-5209-4F47-812F-45C45A80053D}" type="pres">
      <dgm:prSet presAssocID="{1B97A7F6-CDC1-41A1-8B53-0EF7FA50B3D5}" presName="parentLin" presStyleCnt="0"/>
      <dgm:spPr/>
    </dgm:pt>
    <dgm:pt modelId="{68736159-1B87-4E32-B470-DB3DAC98EED0}" type="pres">
      <dgm:prSet presAssocID="{1B97A7F6-CDC1-41A1-8B53-0EF7FA50B3D5}" presName="parentLeftMargin" presStyleLbl="node1" presStyleIdx="0" presStyleCnt="4"/>
      <dgm:spPr/>
    </dgm:pt>
    <dgm:pt modelId="{45A101E8-C989-4DD6-8BFC-F508298B7F36}" type="pres">
      <dgm:prSet presAssocID="{1B97A7F6-CDC1-41A1-8B53-0EF7FA50B3D5}" presName="parentText" presStyleLbl="node1" presStyleIdx="0" presStyleCnt="4" custScaleX="121969">
        <dgm:presLayoutVars>
          <dgm:chMax val="0"/>
          <dgm:bulletEnabled val="1"/>
        </dgm:presLayoutVars>
      </dgm:prSet>
      <dgm:spPr/>
    </dgm:pt>
    <dgm:pt modelId="{AD5CF9D4-B5B8-4001-BE78-9EEDBCBFD8F9}" type="pres">
      <dgm:prSet presAssocID="{1B97A7F6-CDC1-41A1-8B53-0EF7FA50B3D5}" presName="negativeSpace" presStyleCnt="0"/>
      <dgm:spPr/>
    </dgm:pt>
    <dgm:pt modelId="{675E0BC3-0137-4733-B788-F568549D2AA5}" type="pres">
      <dgm:prSet presAssocID="{1B97A7F6-CDC1-41A1-8B53-0EF7FA50B3D5}" presName="childText" presStyleLbl="conFgAcc1" presStyleIdx="0" presStyleCnt="4">
        <dgm:presLayoutVars>
          <dgm:bulletEnabled val="1"/>
        </dgm:presLayoutVars>
      </dgm:prSet>
      <dgm:spPr/>
    </dgm:pt>
    <dgm:pt modelId="{4F0A31EE-3E5B-4BF6-8889-F6CD222DD60F}" type="pres">
      <dgm:prSet presAssocID="{F460A51F-785D-4294-8639-4BAE249B9BD7}" presName="spaceBetweenRectangles" presStyleCnt="0"/>
      <dgm:spPr/>
    </dgm:pt>
    <dgm:pt modelId="{9A781352-B58E-4803-A77B-6F9857A06322}" type="pres">
      <dgm:prSet presAssocID="{1DDD4DD0-097D-4584-B5AD-793EC3400AA3}" presName="parentLin" presStyleCnt="0"/>
      <dgm:spPr/>
    </dgm:pt>
    <dgm:pt modelId="{A6DCB0A5-872A-4078-9ED8-CDF4A9AF213F}" type="pres">
      <dgm:prSet presAssocID="{1DDD4DD0-097D-4584-B5AD-793EC3400AA3}" presName="parentLeftMargin" presStyleLbl="node1" presStyleIdx="0" presStyleCnt="4"/>
      <dgm:spPr/>
    </dgm:pt>
    <dgm:pt modelId="{17FD8001-8649-4204-824A-6EAF7DBF61C5}" type="pres">
      <dgm:prSet presAssocID="{1DDD4DD0-097D-4584-B5AD-793EC3400AA3}" presName="parentText" presStyleLbl="node1" presStyleIdx="1" presStyleCnt="4" custScaleX="121650">
        <dgm:presLayoutVars>
          <dgm:chMax val="0"/>
          <dgm:bulletEnabled val="1"/>
        </dgm:presLayoutVars>
      </dgm:prSet>
      <dgm:spPr/>
    </dgm:pt>
    <dgm:pt modelId="{2F1707F5-443E-4D2A-B133-844339E75D28}" type="pres">
      <dgm:prSet presAssocID="{1DDD4DD0-097D-4584-B5AD-793EC3400AA3}" presName="negativeSpace" presStyleCnt="0"/>
      <dgm:spPr/>
    </dgm:pt>
    <dgm:pt modelId="{D727CFB4-2DAF-459C-881B-04CA19AAE51D}" type="pres">
      <dgm:prSet presAssocID="{1DDD4DD0-097D-4584-B5AD-793EC3400AA3}" presName="childText" presStyleLbl="conFgAcc1" presStyleIdx="1" presStyleCnt="4">
        <dgm:presLayoutVars>
          <dgm:bulletEnabled val="1"/>
        </dgm:presLayoutVars>
      </dgm:prSet>
      <dgm:spPr/>
    </dgm:pt>
    <dgm:pt modelId="{66AC0634-BC9B-4996-AEB1-0E69890DAB37}" type="pres">
      <dgm:prSet presAssocID="{4B541BEB-7B82-41B7-9D80-E2E01A277677}" presName="spaceBetweenRectangles" presStyleCnt="0"/>
      <dgm:spPr/>
    </dgm:pt>
    <dgm:pt modelId="{61263882-A927-4FE9-A8E3-B31456C30679}" type="pres">
      <dgm:prSet presAssocID="{DB30D651-D2AC-4DDC-8DE6-5917AE1BD72C}" presName="parentLin" presStyleCnt="0"/>
      <dgm:spPr/>
    </dgm:pt>
    <dgm:pt modelId="{C83157AB-E6F2-49EA-B800-5ECE27E4E9C6}" type="pres">
      <dgm:prSet presAssocID="{DB30D651-D2AC-4DDC-8DE6-5917AE1BD72C}" presName="parentLeftMargin" presStyleLbl="node1" presStyleIdx="1" presStyleCnt="4"/>
      <dgm:spPr/>
    </dgm:pt>
    <dgm:pt modelId="{0E4B3DDC-5DAA-4F6B-A395-B0C67A34689C}" type="pres">
      <dgm:prSet presAssocID="{DB30D651-D2AC-4DDC-8DE6-5917AE1BD72C}" presName="parentText" presStyleLbl="node1" presStyleIdx="2" presStyleCnt="4" custScaleX="120874">
        <dgm:presLayoutVars>
          <dgm:chMax val="0"/>
          <dgm:bulletEnabled val="1"/>
        </dgm:presLayoutVars>
      </dgm:prSet>
      <dgm:spPr/>
    </dgm:pt>
    <dgm:pt modelId="{B6F70843-E8B0-4E4F-B73B-E8BF1C91E894}" type="pres">
      <dgm:prSet presAssocID="{DB30D651-D2AC-4DDC-8DE6-5917AE1BD72C}" presName="negativeSpace" presStyleCnt="0"/>
      <dgm:spPr/>
    </dgm:pt>
    <dgm:pt modelId="{A0C6D7D5-DFEC-4EAF-979A-7494F6DB667F}" type="pres">
      <dgm:prSet presAssocID="{DB30D651-D2AC-4DDC-8DE6-5917AE1BD72C}" presName="childText" presStyleLbl="conFgAcc1" presStyleIdx="2" presStyleCnt="4">
        <dgm:presLayoutVars>
          <dgm:bulletEnabled val="1"/>
        </dgm:presLayoutVars>
      </dgm:prSet>
      <dgm:spPr/>
    </dgm:pt>
    <dgm:pt modelId="{656237F8-A3CB-42A0-8CA9-B5665ABB7AF1}" type="pres">
      <dgm:prSet presAssocID="{F3A3D665-41D4-4929-924F-EC4055D46CC8}" presName="spaceBetweenRectangles" presStyleCnt="0"/>
      <dgm:spPr/>
    </dgm:pt>
    <dgm:pt modelId="{A603B720-5C2C-4989-AB86-38CF8E273AFA}" type="pres">
      <dgm:prSet presAssocID="{D7054EA4-465C-433A-9E32-120A45887CE6}" presName="parentLin" presStyleCnt="0"/>
      <dgm:spPr/>
    </dgm:pt>
    <dgm:pt modelId="{10D3EC7C-0EED-4BCA-B3BC-59718A111139}" type="pres">
      <dgm:prSet presAssocID="{D7054EA4-465C-433A-9E32-120A45887CE6}" presName="parentLeftMargin" presStyleLbl="node1" presStyleIdx="2" presStyleCnt="4"/>
      <dgm:spPr/>
    </dgm:pt>
    <dgm:pt modelId="{0953649F-E179-4677-8CD7-09D240B201B1}" type="pres">
      <dgm:prSet presAssocID="{D7054EA4-465C-433A-9E32-120A45887CE6}" presName="parentText" presStyleLbl="node1" presStyleIdx="3" presStyleCnt="4" custScaleX="121328">
        <dgm:presLayoutVars>
          <dgm:chMax val="0"/>
          <dgm:bulletEnabled val="1"/>
        </dgm:presLayoutVars>
      </dgm:prSet>
      <dgm:spPr/>
    </dgm:pt>
    <dgm:pt modelId="{35BD9462-B11C-483B-BDEF-E1158938E414}" type="pres">
      <dgm:prSet presAssocID="{D7054EA4-465C-433A-9E32-120A45887CE6}" presName="negativeSpace" presStyleCnt="0"/>
      <dgm:spPr/>
    </dgm:pt>
    <dgm:pt modelId="{4130CBD8-A1C6-4BD5-9DBE-A4D9C6D72B46}" type="pres">
      <dgm:prSet presAssocID="{D7054EA4-465C-433A-9E32-120A45887CE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2D2D03-C1E0-45FD-B118-54431E0F7AD8}" type="presOf" srcId="{1DDD4DD0-097D-4584-B5AD-793EC3400AA3}" destId="{A6DCB0A5-872A-4078-9ED8-CDF4A9AF213F}" srcOrd="0" destOrd="0" presId="urn:microsoft.com/office/officeart/2005/8/layout/list1"/>
    <dgm:cxn modelId="{2DB9992F-DEAE-423E-B2A1-E448FB9536C7}" type="presOf" srcId="{DB30D651-D2AC-4DDC-8DE6-5917AE1BD72C}" destId="{C83157AB-E6F2-49EA-B800-5ECE27E4E9C6}" srcOrd="0" destOrd="0" presId="urn:microsoft.com/office/officeart/2005/8/layout/list1"/>
    <dgm:cxn modelId="{73F09977-034C-4731-A76D-4F89A0F0AC1B}" type="presOf" srcId="{1B97A7F6-CDC1-41A1-8B53-0EF7FA50B3D5}" destId="{45A101E8-C989-4DD6-8BFC-F508298B7F36}" srcOrd="1" destOrd="0" presId="urn:microsoft.com/office/officeart/2005/8/layout/list1"/>
    <dgm:cxn modelId="{0B91A259-6524-4FB1-AC58-C46EACC9065A}" type="presOf" srcId="{630590A0-04E7-45B0-9751-4FFEB8EF2C21}" destId="{153DAAC9-73F6-4EA5-A36A-DCBE063C2F25}" srcOrd="0" destOrd="0" presId="urn:microsoft.com/office/officeart/2005/8/layout/list1"/>
    <dgm:cxn modelId="{67F73C93-126B-4D07-B0C5-ED6BAC4F2419}" srcId="{630590A0-04E7-45B0-9751-4FFEB8EF2C21}" destId="{D7054EA4-465C-433A-9E32-120A45887CE6}" srcOrd="3" destOrd="0" parTransId="{FC10E4C0-821D-45B1-BA02-7D577237FFCF}" sibTransId="{FC445FE6-334B-404A-AA11-9E4988F5BB81}"/>
    <dgm:cxn modelId="{DA35C59E-EFA4-4FE5-A0CF-27A50412B24E}" type="presOf" srcId="{DB30D651-D2AC-4DDC-8DE6-5917AE1BD72C}" destId="{0E4B3DDC-5DAA-4F6B-A395-B0C67A34689C}" srcOrd="1" destOrd="0" presId="urn:microsoft.com/office/officeart/2005/8/layout/list1"/>
    <dgm:cxn modelId="{E65CB3A0-B113-4998-B265-DE5432BD18B2}" type="presOf" srcId="{D7054EA4-465C-433A-9E32-120A45887CE6}" destId="{10D3EC7C-0EED-4BCA-B3BC-59718A111139}" srcOrd="0" destOrd="0" presId="urn:microsoft.com/office/officeart/2005/8/layout/list1"/>
    <dgm:cxn modelId="{1E5156AE-59D3-4012-AC0C-92673FA4AB0F}" type="presOf" srcId="{1DDD4DD0-097D-4584-B5AD-793EC3400AA3}" destId="{17FD8001-8649-4204-824A-6EAF7DBF61C5}" srcOrd="1" destOrd="0" presId="urn:microsoft.com/office/officeart/2005/8/layout/list1"/>
    <dgm:cxn modelId="{B232EDD9-CDA1-4AF8-805D-00823F87FBAE}" type="presOf" srcId="{D7054EA4-465C-433A-9E32-120A45887CE6}" destId="{0953649F-E179-4677-8CD7-09D240B201B1}" srcOrd="1" destOrd="0" presId="urn:microsoft.com/office/officeart/2005/8/layout/list1"/>
    <dgm:cxn modelId="{F76BA9E0-9C92-431D-B25C-A7D11D62F148}" srcId="{630590A0-04E7-45B0-9751-4FFEB8EF2C21}" destId="{1B97A7F6-CDC1-41A1-8B53-0EF7FA50B3D5}" srcOrd="0" destOrd="0" parTransId="{8625ADA8-835C-403E-B930-2B2EE9E4D5A8}" sibTransId="{F460A51F-785D-4294-8639-4BAE249B9BD7}"/>
    <dgm:cxn modelId="{518E65F3-D5BA-4F01-825B-A4B3F950241F}" srcId="{630590A0-04E7-45B0-9751-4FFEB8EF2C21}" destId="{DB30D651-D2AC-4DDC-8DE6-5917AE1BD72C}" srcOrd="2" destOrd="0" parTransId="{0E333E5E-D861-407F-A21F-53C7F94A22D6}" sibTransId="{F3A3D665-41D4-4929-924F-EC4055D46CC8}"/>
    <dgm:cxn modelId="{BA07FBFA-B287-4966-A627-86B607F0B4E0}" srcId="{630590A0-04E7-45B0-9751-4FFEB8EF2C21}" destId="{1DDD4DD0-097D-4584-B5AD-793EC3400AA3}" srcOrd="1" destOrd="0" parTransId="{53526939-7568-410B-BEE5-695D8EF12E12}" sibTransId="{4B541BEB-7B82-41B7-9D80-E2E01A277677}"/>
    <dgm:cxn modelId="{8D1A9CFD-28DD-42F1-94C9-B3F6F9603193}" type="presOf" srcId="{1B97A7F6-CDC1-41A1-8B53-0EF7FA50B3D5}" destId="{68736159-1B87-4E32-B470-DB3DAC98EED0}" srcOrd="0" destOrd="0" presId="urn:microsoft.com/office/officeart/2005/8/layout/list1"/>
    <dgm:cxn modelId="{EE2E3E4F-3F24-416E-ACB6-17A40E29D028}" type="presParOf" srcId="{153DAAC9-73F6-4EA5-A36A-DCBE063C2F25}" destId="{8D76E489-5209-4F47-812F-45C45A80053D}" srcOrd="0" destOrd="0" presId="urn:microsoft.com/office/officeart/2005/8/layout/list1"/>
    <dgm:cxn modelId="{BB878288-0D16-4459-960B-3F425589AC5F}" type="presParOf" srcId="{8D76E489-5209-4F47-812F-45C45A80053D}" destId="{68736159-1B87-4E32-B470-DB3DAC98EED0}" srcOrd="0" destOrd="0" presId="urn:microsoft.com/office/officeart/2005/8/layout/list1"/>
    <dgm:cxn modelId="{D45BFF29-0BF2-455B-AC54-4BF5C1EBDB27}" type="presParOf" srcId="{8D76E489-5209-4F47-812F-45C45A80053D}" destId="{45A101E8-C989-4DD6-8BFC-F508298B7F36}" srcOrd="1" destOrd="0" presId="urn:microsoft.com/office/officeart/2005/8/layout/list1"/>
    <dgm:cxn modelId="{F364CE3E-82BD-486B-9785-B31268B4DB5A}" type="presParOf" srcId="{153DAAC9-73F6-4EA5-A36A-DCBE063C2F25}" destId="{AD5CF9D4-B5B8-4001-BE78-9EEDBCBFD8F9}" srcOrd="1" destOrd="0" presId="urn:microsoft.com/office/officeart/2005/8/layout/list1"/>
    <dgm:cxn modelId="{22B2B166-3919-49C0-85EE-D8CF2FCBFEDF}" type="presParOf" srcId="{153DAAC9-73F6-4EA5-A36A-DCBE063C2F25}" destId="{675E0BC3-0137-4733-B788-F568549D2AA5}" srcOrd="2" destOrd="0" presId="urn:microsoft.com/office/officeart/2005/8/layout/list1"/>
    <dgm:cxn modelId="{9DD793D3-6A64-46C8-BF22-205098F3EB53}" type="presParOf" srcId="{153DAAC9-73F6-4EA5-A36A-DCBE063C2F25}" destId="{4F0A31EE-3E5B-4BF6-8889-F6CD222DD60F}" srcOrd="3" destOrd="0" presId="urn:microsoft.com/office/officeart/2005/8/layout/list1"/>
    <dgm:cxn modelId="{EB0A2430-62E5-4139-8B44-0D0E10B92753}" type="presParOf" srcId="{153DAAC9-73F6-4EA5-A36A-DCBE063C2F25}" destId="{9A781352-B58E-4803-A77B-6F9857A06322}" srcOrd="4" destOrd="0" presId="urn:microsoft.com/office/officeart/2005/8/layout/list1"/>
    <dgm:cxn modelId="{E0B86F8C-587F-4099-8E1C-81CA335BB207}" type="presParOf" srcId="{9A781352-B58E-4803-A77B-6F9857A06322}" destId="{A6DCB0A5-872A-4078-9ED8-CDF4A9AF213F}" srcOrd="0" destOrd="0" presId="urn:microsoft.com/office/officeart/2005/8/layout/list1"/>
    <dgm:cxn modelId="{A5AFB950-1E54-44B0-8BB9-2B5737D07A88}" type="presParOf" srcId="{9A781352-B58E-4803-A77B-6F9857A06322}" destId="{17FD8001-8649-4204-824A-6EAF7DBF61C5}" srcOrd="1" destOrd="0" presId="urn:microsoft.com/office/officeart/2005/8/layout/list1"/>
    <dgm:cxn modelId="{5569BB41-26CA-4EBE-B255-998E03304C31}" type="presParOf" srcId="{153DAAC9-73F6-4EA5-A36A-DCBE063C2F25}" destId="{2F1707F5-443E-4D2A-B133-844339E75D28}" srcOrd="5" destOrd="0" presId="urn:microsoft.com/office/officeart/2005/8/layout/list1"/>
    <dgm:cxn modelId="{D8D45280-E1E3-469D-8C72-E6592F6C7502}" type="presParOf" srcId="{153DAAC9-73F6-4EA5-A36A-DCBE063C2F25}" destId="{D727CFB4-2DAF-459C-881B-04CA19AAE51D}" srcOrd="6" destOrd="0" presId="urn:microsoft.com/office/officeart/2005/8/layout/list1"/>
    <dgm:cxn modelId="{A50BF572-1DA7-4B7F-8EC8-CCF958634019}" type="presParOf" srcId="{153DAAC9-73F6-4EA5-A36A-DCBE063C2F25}" destId="{66AC0634-BC9B-4996-AEB1-0E69890DAB37}" srcOrd="7" destOrd="0" presId="urn:microsoft.com/office/officeart/2005/8/layout/list1"/>
    <dgm:cxn modelId="{83CC8F67-B2D9-43C0-9160-194589A97B71}" type="presParOf" srcId="{153DAAC9-73F6-4EA5-A36A-DCBE063C2F25}" destId="{61263882-A927-4FE9-A8E3-B31456C30679}" srcOrd="8" destOrd="0" presId="urn:microsoft.com/office/officeart/2005/8/layout/list1"/>
    <dgm:cxn modelId="{557302CA-1301-435D-B4ED-E1F9F73DD66F}" type="presParOf" srcId="{61263882-A927-4FE9-A8E3-B31456C30679}" destId="{C83157AB-E6F2-49EA-B800-5ECE27E4E9C6}" srcOrd="0" destOrd="0" presId="urn:microsoft.com/office/officeart/2005/8/layout/list1"/>
    <dgm:cxn modelId="{132CCF62-3062-4C97-921E-2F9DD1BB26E3}" type="presParOf" srcId="{61263882-A927-4FE9-A8E3-B31456C30679}" destId="{0E4B3DDC-5DAA-4F6B-A395-B0C67A34689C}" srcOrd="1" destOrd="0" presId="urn:microsoft.com/office/officeart/2005/8/layout/list1"/>
    <dgm:cxn modelId="{A1ED5800-7765-4F9F-893F-6B09A7F76B71}" type="presParOf" srcId="{153DAAC9-73F6-4EA5-A36A-DCBE063C2F25}" destId="{B6F70843-E8B0-4E4F-B73B-E8BF1C91E894}" srcOrd="9" destOrd="0" presId="urn:microsoft.com/office/officeart/2005/8/layout/list1"/>
    <dgm:cxn modelId="{C2E6F7EF-298A-467D-BBAB-00FF6DC0079E}" type="presParOf" srcId="{153DAAC9-73F6-4EA5-A36A-DCBE063C2F25}" destId="{A0C6D7D5-DFEC-4EAF-979A-7494F6DB667F}" srcOrd="10" destOrd="0" presId="urn:microsoft.com/office/officeart/2005/8/layout/list1"/>
    <dgm:cxn modelId="{80D5244B-26EE-46B4-AA73-88F540703EA9}" type="presParOf" srcId="{153DAAC9-73F6-4EA5-A36A-DCBE063C2F25}" destId="{656237F8-A3CB-42A0-8CA9-B5665ABB7AF1}" srcOrd="11" destOrd="0" presId="urn:microsoft.com/office/officeart/2005/8/layout/list1"/>
    <dgm:cxn modelId="{F8CD1EED-ACC6-4148-BB3F-808E35F80C30}" type="presParOf" srcId="{153DAAC9-73F6-4EA5-A36A-DCBE063C2F25}" destId="{A603B720-5C2C-4989-AB86-38CF8E273AFA}" srcOrd="12" destOrd="0" presId="urn:microsoft.com/office/officeart/2005/8/layout/list1"/>
    <dgm:cxn modelId="{EB127C47-828C-487F-A409-E05B54F4B6E3}" type="presParOf" srcId="{A603B720-5C2C-4989-AB86-38CF8E273AFA}" destId="{10D3EC7C-0EED-4BCA-B3BC-59718A111139}" srcOrd="0" destOrd="0" presId="urn:microsoft.com/office/officeart/2005/8/layout/list1"/>
    <dgm:cxn modelId="{8F37B0A6-483C-476E-BE08-BA09714C61B4}" type="presParOf" srcId="{A603B720-5C2C-4989-AB86-38CF8E273AFA}" destId="{0953649F-E179-4677-8CD7-09D240B201B1}" srcOrd="1" destOrd="0" presId="urn:microsoft.com/office/officeart/2005/8/layout/list1"/>
    <dgm:cxn modelId="{15607D59-FFC9-4B43-AEA1-41512EC4BF02}" type="presParOf" srcId="{153DAAC9-73F6-4EA5-A36A-DCBE063C2F25}" destId="{35BD9462-B11C-483B-BDEF-E1158938E414}" srcOrd="13" destOrd="0" presId="urn:microsoft.com/office/officeart/2005/8/layout/list1"/>
    <dgm:cxn modelId="{9870E9FC-840A-4D2F-AAB0-814F653BE7E3}" type="presParOf" srcId="{153DAAC9-73F6-4EA5-A36A-DCBE063C2F25}" destId="{4130CBD8-A1C6-4BD5-9DBE-A4D9C6D72B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0590A0-04E7-45B0-9751-4FFEB8EF2C21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h-TH"/>
        </a:p>
      </dgm:t>
    </dgm:pt>
    <dgm:pt modelId="{1B97A7F6-CDC1-41A1-8B53-0EF7FA50B3D5}">
      <dgm:prSet phldrT="[Text]" custT="1"/>
      <dgm:spPr/>
      <dgm:t>
        <a:bodyPr/>
        <a:lstStyle/>
        <a:p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6.1 กระบวนการทำงานที่เชื่อมโยงตั้งแต่ต้นจนจบสู่ผลลัพธ์</a:t>
          </a:r>
          <a:b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ที่ต้องการ</a:t>
          </a:r>
        </a:p>
      </dgm:t>
    </dgm:pt>
    <dgm:pt modelId="{8625ADA8-835C-403E-B930-2B2EE9E4D5A8}" type="parTrans" cxnId="{F76BA9E0-9C92-431D-B25C-A7D11D62F148}">
      <dgm:prSet/>
      <dgm:spPr/>
      <dgm:t>
        <a:bodyPr/>
        <a:lstStyle/>
        <a:p>
          <a:endParaRPr lang="th-TH"/>
        </a:p>
      </dgm:t>
    </dgm:pt>
    <dgm:pt modelId="{F460A51F-785D-4294-8639-4BAE249B9BD7}" type="sibTrans" cxnId="{F76BA9E0-9C92-431D-B25C-A7D11D62F148}">
      <dgm:prSet/>
      <dgm:spPr/>
      <dgm:t>
        <a:bodyPr/>
        <a:lstStyle/>
        <a:p>
          <a:endParaRPr lang="th-TH"/>
        </a:p>
      </dgm:t>
    </dgm:pt>
    <dgm:pt modelId="{1DDD4DD0-097D-4584-B5AD-793EC3400AA3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6.2 การสร้างนวัตกรรมในการปรับปรุงผลผลิต กระบวนการ</a:t>
          </a:r>
          <a:b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และบริการ</a:t>
          </a:r>
        </a:p>
      </dgm:t>
    </dgm:pt>
    <dgm:pt modelId="{53526939-7568-410B-BEE5-695D8EF12E12}" type="parTrans" cxnId="{BA07FBFA-B287-4966-A627-86B607F0B4E0}">
      <dgm:prSet/>
      <dgm:spPr/>
      <dgm:t>
        <a:bodyPr/>
        <a:lstStyle/>
        <a:p>
          <a:endParaRPr lang="th-TH"/>
        </a:p>
      </dgm:t>
    </dgm:pt>
    <dgm:pt modelId="{4B541BEB-7B82-41B7-9D80-E2E01A277677}" type="sibTrans" cxnId="{BA07FBFA-B287-4966-A627-86B607F0B4E0}">
      <dgm:prSet/>
      <dgm:spPr/>
      <dgm:t>
        <a:bodyPr/>
        <a:lstStyle/>
        <a:p>
          <a:endParaRPr lang="th-TH"/>
        </a:p>
      </dgm:t>
    </dgm:pt>
    <dgm:pt modelId="{DB30D651-D2AC-4DDC-8DE6-5917AE1BD72C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6.3 </a:t>
          </a:r>
          <a:r>
            <a: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ความสำเร็จในการวิเคราะห์ต้นทุนเพื่อการควบคุมต้นทุนโดยรวม</a:t>
          </a:r>
          <a:endParaRPr lang="th-TH" sz="20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333E5E-D861-407F-A21F-53C7F94A22D6}" type="parTrans" cxnId="{518E65F3-D5BA-4F01-825B-A4B3F950241F}">
      <dgm:prSet/>
      <dgm:spPr/>
      <dgm:t>
        <a:bodyPr/>
        <a:lstStyle/>
        <a:p>
          <a:endParaRPr lang="th-TH"/>
        </a:p>
      </dgm:t>
    </dgm:pt>
    <dgm:pt modelId="{F3A3D665-41D4-4929-924F-EC4055D46CC8}" type="sibTrans" cxnId="{518E65F3-D5BA-4F01-825B-A4B3F950241F}">
      <dgm:prSet/>
      <dgm:spPr/>
      <dgm:t>
        <a:bodyPr/>
        <a:lstStyle/>
        <a:p>
          <a:endParaRPr lang="th-TH"/>
        </a:p>
      </dgm:t>
    </dgm:pt>
    <dgm:pt modelId="{D7054EA4-465C-433A-9E32-120A45887CE6}">
      <dgm:prSet phldrT="[Text]" custT="1"/>
      <dgm:spPr/>
      <dgm:t>
        <a:bodyPr/>
        <a:lstStyle/>
        <a:p>
          <a:r>
            <a: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6.4 </a:t>
          </a:r>
          <a:r>
            <a: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ความสามารถในการติดตามควบคุมประสิทธิผลของกระบวนการหลัก และกระบวนการสนับสนุน</a:t>
          </a:r>
          <a:endParaRPr lang="th-TH" sz="20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10E4C0-821D-45B1-BA02-7D577237FFCF}" type="parTrans" cxnId="{67F73C93-126B-4D07-B0C5-ED6BAC4F2419}">
      <dgm:prSet/>
      <dgm:spPr/>
      <dgm:t>
        <a:bodyPr/>
        <a:lstStyle/>
        <a:p>
          <a:endParaRPr lang="th-TH"/>
        </a:p>
      </dgm:t>
    </dgm:pt>
    <dgm:pt modelId="{FC445FE6-334B-404A-AA11-9E4988F5BB81}" type="sibTrans" cxnId="{67F73C93-126B-4D07-B0C5-ED6BAC4F2419}">
      <dgm:prSet/>
      <dgm:spPr/>
      <dgm:t>
        <a:bodyPr/>
        <a:lstStyle/>
        <a:p>
          <a:endParaRPr lang="th-TH"/>
        </a:p>
      </dgm:t>
    </dgm:pt>
    <dgm:pt modelId="{153DAAC9-73F6-4EA5-A36A-DCBE063C2F25}" type="pres">
      <dgm:prSet presAssocID="{630590A0-04E7-45B0-9751-4FFEB8EF2C21}" presName="linear" presStyleCnt="0">
        <dgm:presLayoutVars>
          <dgm:dir/>
          <dgm:animLvl val="lvl"/>
          <dgm:resizeHandles val="exact"/>
        </dgm:presLayoutVars>
      </dgm:prSet>
      <dgm:spPr/>
    </dgm:pt>
    <dgm:pt modelId="{8D76E489-5209-4F47-812F-45C45A80053D}" type="pres">
      <dgm:prSet presAssocID="{1B97A7F6-CDC1-41A1-8B53-0EF7FA50B3D5}" presName="parentLin" presStyleCnt="0"/>
      <dgm:spPr/>
    </dgm:pt>
    <dgm:pt modelId="{68736159-1B87-4E32-B470-DB3DAC98EED0}" type="pres">
      <dgm:prSet presAssocID="{1B97A7F6-CDC1-41A1-8B53-0EF7FA50B3D5}" presName="parentLeftMargin" presStyleLbl="node1" presStyleIdx="0" presStyleCnt="4"/>
      <dgm:spPr/>
    </dgm:pt>
    <dgm:pt modelId="{45A101E8-C989-4DD6-8BFC-F508298B7F36}" type="pres">
      <dgm:prSet presAssocID="{1B97A7F6-CDC1-41A1-8B53-0EF7FA50B3D5}" presName="parentText" presStyleLbl="node1" presStyleIdx="0" presStyleCnt="4" custScaleX="121969">
        <dgm:presLayoutVars>
          <dgm:chMax val="0"/>
          <dgm:bulletEnabled val="1"/>
        </dgm:presLayoutVars>
      </dgm:prSet>
      <dgm:spPr/>
    </dgm:pt>
    <dgm:pt modelId="{AD5CF9D4-B5B8-4001-BE78-9EEDBCBFD8F9}" type="pres">
      <dgm:prSet presAssocID="{1B97A7F6-CDC1-41A1-8B53-0EF7FA50B3D5}" presName="negativeSpace" presStyleCnt="0"/>
      <dgm:spPr/>
    </dgm:pt>
    <dgm:pt modelId="{675E0BC3-0137-4733-B788-F568549D2AA5}" type="pres">
      <dgm:prSet presAssocID="{1B97A7F6-CDC1-41A1-8B53-0EF7FA50B3D5}" presName="childText" presStyleLbl="conFgAcc1" presStyleIdx="0" presStyleCnt="4">
        <dgm:presLayoutVars>
          <dgm:bulletEnabled val="1"/>
        </dgm:presLayoutVars>
      </dgm:prSet>
      <dgm:spPr/>
    </dgm:pt>
    <dgm:pt modelId="{4F0A31EE-3E5B-4BF6-8889-F6CD222DD60F}" type="pres">
      <dgm:prSet presAssocID="{F460A51F-785D-4294-8639-4BAE249B9BD7}" presName="spaceBetweenRectangles" presStyleCnt="0"/>
      <dgm:spPr/>
    </dgm:pt>
    <dgm:pt modelId="{9A781352-B58E-4803-A77B-6F9857A06322}" type="pres">
      <dgm:prSet presAssocID="{1DDD4DD0-097D-4584-B5AD-793EC3400AA3}" presName="parentLin" presStyleCnt="0"/>
      <dgm:spPr/>
    </dgm:pt>
    <dgm:pt modelId="{A6DCB0A5-872A-4078-9ED8-CDF4A9AF213F}" type="pres">
      <dgm:prSet presAssocID="{1DDD4DD0-097D-4584-B5AD-793EC3400AA3}" presName="parentLeftMargin" presStyleLbl="node1" presStyleIdx="0" presStyleCnt="4"/>
      <dgm:spPr/>
    </dgm:pt>
    <dgm:pt modelId="{17FD8001-8649-4204-824A-6EAF7DBF61C5}" type="pres">
      <dgm:prSet presAssocID="{1DDD4DD0-097D-4584-B5AD-793EC3400AA3}" presName="parentText" presStyleLbl="node1" presStyleIdx="1" presStyleCnt="4" custScaleX="121650">
        <dgm:presLayoutVars>
          <dgm:chMax val="0"/>
          <dgm:bulletEnabled val="1"/>
        </dgm:presLayoutVars>
      </dgm:prSet>
      <dgm:spPr/>
    </dgm:pt>
    <dgm:pt modelId="{2F1707F5-443E-4D2A-B133-844339E75D28}" type="pres">
      <dgm:prSet presAssocID="{1DDD4DD0-097D-4584-B5AD-793EC3400AA3}" presName="negativeSpace" presStyleCnt="0"/>
      <dgm:spPr/>
    </dgm:pt>
    <dgm:pt modelId="{D727CFB4-2DAF-459C-881B-04CA19AAE51D}" type="pres">
      <dgm:prSet presAssocID="{1DDD4DD0-097D-4584-B5AD-793EC3400AA3}" presName="childText" presStyleLbl="conFgAcc1" presStyleIdx="1" presStyleCnt="4">
        <dgm:presLayoutVars>
          <dgm:bulletEnabled val="1"/>
        </dgm:presLayoutVars>
      </dgm:prSet>
      <dgm:spPr/>
    </dgm:pt>
    <dgm:pt modelId="{66AC0634-BC9B-4996-AEB1-0E69890DAB37}" type="pres">
      <dgm:prSet presAssocID="{4B541BEB-7B82-41B7-9D80-E2E01A277677}" presName="spaceBetweenRectangles" presStyleCnt="0"/>
      <dgm:spPr/>
    </dgm:pt>
    <dgm:pt modelId="{61263882-A927-4FE9-A8E3-B31456C30679}" type="pres">
      <dgm:prSet presAssocID="{DB30D651-D2AC-4DDC-8DE6-5917AE1BD72C}" presName="parentLin" presStyleCnt="0"/>
      <dgm:spPr/>
    </dgm:pt>
    <dgm:pt modelId="{C83157AB-E6F2-49EA-B800-5ECE27E4E9C6}" type="pres">
      <dgm:prSet presAssocID="{DB30D651-D2AC-4DDC-8DE6-5917AE1BD72C}" presName="parentLeftMargin" presStyleLbl="node1" presStyleIdx="1" presStyleCnt="4"/>
      <dgm:spPr/>
    </dgm:pt>
    <dgm:pt modelId="{0E4B3DDC-5DAA-4F6B-A395-B0C67A34689C}" type="pres">
      <dgm:prSet presAssocID="{DB30D651-D2AC-4DDC-8DE6-5917AE1BD72C}" presName="parentText" presStyleLbl="node1" presStyleIdx="2" presStyleCnt="4" custScaleX="120874">
        <dgm:presLayoutVars>
          <dgm:chMax val="0"/>
          <dgm:bulletEnabled val="1"/>
        </dgm:presLayoutVars>
      </dgm:prSet>
      <dgm:spPr/>
    </dgm:pt>
    <dgm:pt modelId="{B6F70843-E8B0-4E4F-B73B-E8BF1C91E894}" type="pres">
      <dgm:prSet presAssocID="{DB30D651-D2AC-4DDC-8DE6-5917AE1BD72C}" presName="negativeSpace" presStyleCnt="0"/>
      <dgm:spPr/>
    </dgm:pt>
    <dgm:pt modelId="{A0C6D7D5-DFEC-4EAF-979A-7494F6DB667F}" type="pres">
      <dgm:prSet presAssocID="{DB30D651-D2AC-4DDC-8DE6-5917AE1BD72C}" presName="childText" presStyleLbl="conFgAcc1" presStyleIdx="2" presStyleCnt="4">
        <dgm:presLayoutVars>
          <dgm:bulletEnabled val="1"/>
        </dgm:presLayoutVars>
      </dgm:prSet>
      <dgm:spPr/>
    </dgm:pt>
    <dgm:pt modelId="{656237F8-A3CB-42A0-8CA9-B5665ABB7AF1}" type="pres">
      <dgm:prSet presAssocID="{F3A3D665-41D4-4929-924F-EC4055D46CC8}" presName="spaceBetweenRectangles" presStyleCnt="0"/>
      <dgm:spPr/>
    </dgm:pt>
    <dgm:pt modelId="{A603B720-5C2C-4989-AB86-38CF8E273AFA}" type="pres">
      <dgm:prSet presAssocID="{D7054EA4-465C-433A-9E32-120A45887CE6}" presName="parentLin" presStyleCnt="0"/>
      <dgm:spPr/>
    </dgm:pt>
    <dgm:pt modelId="{10D3EC7C-0EED-4BCA-B3BC-59718A111139}" type="pres">
      <dgm:prSet presAssocID="{D7054EA4-465C-433A-9E32-120A45887CE6}" presName="parentLeftMargin" presStyleLbl="node1" presStyleIdx="2" presStyleCnt="4"/>
      <dgm:spPr/>
    </dgm:pt>
    <dgm:pt modelId="{0953649F-E179-4677-8CD7-09D240B201B1}" type="pres">
      <dgm:prSet presAssocID="{D7054EA4-465C-433A-9E32-120A45887CE6}" presName="parentText" presStyleLbl="node1" presStyleIdx="3" presStyleCnt="4" custScaleX="121328">
        <dgm:presLayoutVars>
          <dgm:chMax val="0"/>
          <dgm:bulletEnabled val="1"/>
        </dgm:presLayoutVars>
      </dgm:prSet>
      <dgm:spPr/>
    </dgm:pt>
    <dgm:pt modelId="{35BD9462-B11C-483B-BDEF-E1158938E414}" type="pres">
      <dgm:prSet presAssocID="{D7054EA4-465C-433A-9E32-120A45887CE6}" presName="negativeSpace" presStyleCnt="0"/>
      <dgm:spPr/>
    </dgm:pt>
    <dgm:pt modelId="{4130CBD8-A1C6-4BD5-9DBE-A4D9C6D72B46}" type="pres">
      <dgm:prSet presAssocID="{D7054EA4-465C-433A-9E32-120A45887CE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2D2D03-C1E0-45FD-B118-54431E0F7AD8}" type="presOf" srcId="{1DDD4DD0-097D-4584-B5AD-793EC3400AA3}" destId="{A6DCB0A5-872A-4078-9ED8-CDF4A9AF213F}" srcOrd="0" destOrd="0" presId="urn:microsoft.com/office/officeart/2005/8/layout/list1"/>
    <dgm:cxn modelId="{2DB9992F-DEAE-423E-B2A1-E448FB9536C7}" type="presOf" srcId="{DB30D651-D2AC-4DDC-8DE6-5917AE1BD72C}" destId="{C83157AB-E6F2-49EA-B800-5ECE27E4E9C6}" srcOrd="0" destOrd="0" presId="urn:microsoft.com/office/officeart/2005/8/layout/list1"/>
    <dgm:cxn modelId="{73F09977-034C-4731-A76D-4F89A0F0AC1B}" type="presOf" srcId="{1B97A7F6-CDC1-41A1-8B53-0EF7FA50B3D5}" destId="{45A101E8-C989-4DD6-8BFC-F508298B7F36}" srcOrd="1" destOrd="0" presId="urn:microsoft.com/office/officeart/2005/8/layout/list1"/>
    <dgm:cxn modelId="{0B91A259-6524-4FB1-AC58-C46EACC9065A}" type="presOf" srcId="{630590A0-04E7-45B0-9751-4FFEB8EF2C21}" destId="{153DAAC9-73F6-4EA5-A36A-DCBE063C2F25}" srcOrd="0" destOrd="0" presId="urn:microsoft.com/office/officeart/2005/8/layout/list1"/>
    <dgm:cxn modelId="{67F73C93-126B-4D07-B0C5-ED6BAC4F2419}" srcId="{630590A0-04E7-45B0-9751-4FFEB8EF2C21}" destId="{D7054EA4-465C-433A-9E32-120A45887CE6}" srcOrd="3" destOrd="0" parTransId="{FC10E4C0-821D-45B1-BA02-7D577237FFCF}" sibTransId="{FC445FE6-334B-404A-AA11-9E4988F5BB81}"/>
    <dgm:cxn modelId="{DA35C59E-EFA4-4FE5-A0CF-27A50412B24E}" type="presOf" srcId="{DB30D651-D2AC-4DDC-8DE6-5917AE1BD72C}" destId="{0E4B3DDC-5DAA-4F6B-A395-B0C67A34689C}" srcOrd="1" destOrd="0" presId="urn:microsoft.com/office/officeart/2005/8/layout/list1"/>
    <dgm:cxn modelId="{E65CB3A0-B113-4998-B265-DE5432BD18B2}" type="presOf" srcId="{D7054EA4-465C-433A-9E32-120A45887CE6}" destId="{10D3EC7C-0EED-4BCA-B3BC-59718A111139}" srcOrd="0" destOrd="0" presId="urn:microsoft.com/office/officeart/2005/8/layout/list1"/>
    <dgm:cxn modelId="{1E5156AE-59D3-4012-AC0C-92673FA4AB0F}" type="presOf" srcId="{1DDD4DD0-097D-4584-B5AD-793EC3400AA3}" destId="{17FD8001-8649-4204-824A-6EAF7DBF61C5}" srcOrd="1" destOrd="0" presId="urn:microsoft.com/office/officeart/2005/8/layout/list1"/>
    <dgm:cxn modelId="{B232EDD9-CDA1-4AF8-805D-00823F87FBAE}" type="presOf" srcId="{D7054EA4-465C-433A-9E32-120A45887CE6}" destId="{0953649F-E179-4677-8CD7-09D240B201B1}" srcOrd="1" destOrd="0" presId="urn:microsoft.com/office/officeart/2005/8/layout/list1"/>
    <dgm:cxn modelId="{F76BA9E0-9C92-431D-B25C-A7D11D62F148}" srcId="{630590A0-04E7-45B0-9751-4FFEB8EF2C21}" destId="{1B97A7F6-CDC1-41A1-8B53-0EF7FA50B3D5}" srcOrd="0" destOrd="0" parTransId="{8625ADA8-835C-403E-B930-2B2EE9E4D5A8}" sibTransId="{F460A51F-785D-4294-8639-4BAE249B9BD7}"/>
    <dgm:cxn modelId="{518E65F3-D5BA-4F01-825B-A4B3F950241F}" srcId="{630590A0-04E7-45B0-9751-4FFEB8EF2C21}" destId="{DB30D651-D2AC-4DDC-8DE6-5917AE1BD72C}" srcOrd="2" destOrd="0" parTransId="{0E333E5E-D861-407F-A21F-53C7F94A22D6}" sibTransId="{F3A3D665-41D4-4929-924F-EC4055D46CC8}"/>
    <dgm:cxn modelId="{BA07FBFA-B287-4966-A627-86B607F0B4E0}" srcId="{630590A0-04E7-45B0-9751-4FFEB8EF2C21}" destId="{1DDD4DD0-097D-4584-B5AD-793EC3400AA3}" srcOrd="1" destOrd="0" parTransId="{53526939-7568-410B-BEE5-695D8EF12E12}" sibTransId="{4B541BEB-7B82-41B7-9D80-E2E01A277677}"/>
    <dgm:cxn modelId="{8D1A9CFD-28DD-42F1-94C9-B3F6F9603193}" type="presOf" srcId="{1B97A7F6-CDC1-41A1-8B53-0EF7FA50B3D5}" destId="{68736159-1B87-4E32-B470-DB3DAC98EED0}" srcOrd="0" destOrd="0" presId="urn:microsoft.com/office/officeart/2005/8/layout/list1"/>
    <dgm:cxn modelId="{EE2E3E4F-3F24-416E-ACB6-17A40E29D028}" type="presParOf" srcId="{153DAAC9-73F6-4EA5-A36A-DCBE063C2F25}" destId="{8D76E489-5209-4F47-812F-45C45A80053D}" srcOrd="0" destOrd="0" presId="urn:microsoft.com/office/officeart/2005/8/layout/list1"/>
    <dgm:cxn modelId="{BB878288-0D16-4459-960B-3F425589AC5F}" type="presParOf" srcId="{8D76E489-5209-4F47-812F-45C45A80053D}" destId="{68736159-1B87-4E32-B470-DB3DAC98EED0}" srcOrd="0" destOrd="0" presId="urn:microsoft.com/office/officeart/2005/8/layout/list1"/>
    <dgm:cxn modelId="{D45BFF29-0BF2-455B-AC54-4BF5C1EBDB27}" type="presParOf" srcId="{8D76E489-5209-4F47-812F-45C45A80053D}" destId="{45A101E8-C989-4DD6-8BFC-F508298B7F36}" srcOrd="1" destOrd="0" presId="urn:microsoft.com/office/officeart/2005/8/layout/list1"/>
    <dgm:cxn modelId="{F364CE3E-82BD-486B-9785-B31268B4DB5A}" type="presParOf" srcId="{153DAAC9-73F6-4EA5-A36A-DCBE063C2F25}" destId="{AD5CF9D4-B5B8-4001-BE78-9EEDBCBFD8F9}" srcOrd="1" destOrd="0" presId="urn:microsoft.com/office/officeart/2005/8/layout/list1"/>
    <dgm:cxn modelId="{22B2B166-3919-49C0-85EE-D8CF2FCBFEDF}" type="presParOf" srcId="{153DAAC9-73F6-4EA5-A36A-DCBE063C2F25}" destId="{675E0BC3-0137-4733-B788-F568549D2AA5}" srcOrd="2" destOrd="0" presId="urn:microsoft.com/office/officeart/2005/8/layout/list1"/>
    <dgm:cxn modelId="{9DD793D3-6A64-46C8-BF22-205098F3EB53}" type="presParOf" srcId="{153DAAC9-73F6-4EA5-A36A-DCBE063C2F25}" destId="{4F0A31EE-3E5B-4BF6-8889-F6CD222DD60F}" srcOrd="3" destOrd="0" presId="urn:microsoft.com/office/officeart/2005/8/layout/list1"/>
    <dgm:cxn modelId="{EB0A2430-62E5-4139-8B44-0D0E10B92753}" type="presParOf" srcId="{153DAAC9-73F6-4EA5-A36A-DCBE063C2F25}" destId="{9A781352-B58E-4803-A77B-6F9857A06322}" srcOrd="4" destOrd="0" presId="urn:microsoft.com/office/officeart/2005/8/layout/list1"/>
    <dgm:cxn modelId="{E0B86F8C-587F-4099-8E1C-81CA335BB207}" type="presParOf" srcId="{9A781352-B58E-4803-A77B-6F9857A06322}" destId="{A6DCB0A5-872A-4078-9ED8-CDF4A9AF213F}" srcOrd="0" destOrd="0" presId="urn:microsoft.com/office/officeart/2005/8/layout/list1"/>
    <dgm:cxn modelId="{A5AFB950-1E54-44B0-8BB9-2B5737D07A88}" type="presParOf" srcId="{9A781352-B58E-4803-A77B-6F9857A06322}" destId="{17FD8001-8649-4204-824A-6EAF7DBF61C5}" srcOrd="1" destOrd="0" presId="urn:microsoft.com/office/officeart/2005/8/layout/list1"/>
    <dgm:cxn modelId="{5569BB41-26CA-4EBE-B255-998E03304C31}" type="presParOf" srcId="{153DAAC9-73F6-4EA5-A36A-DCBE063C2F25}" destId="{2F1707F5-443E-4D2A-B133-844339E75D28}" srcOrd="5" destOrd="0" presId="urn:microsoft.com/office/officeart/2005/8/layout/list1"/>
    <dgm:cxn modelId="{D8D45280-E1E3-469D-8C72-E6592F6C7502}" type="presParOf" srcId="{153DAAC9-73F6-4EA5-A36A-DCBE063C2F25}" destId="{D727CFB4-2DAF-459C-881B-04CA19AAE51D}" srcOrd="6" destOrd="0" presId="urn:microsoft.com/office/officeart/2005/8/layout/list1"/>
    <dgm:cxn modelId="{A50BF572-1DA7-4B7F-8EC8-CCF958634019}" type="presParOf" srcId="{153DAAC9-73F6-4EA5-A36A-DCBE063C2F25}" destId="{66AC0634-BC9B-4996-AEB1-0E69890DAB37}" srcOrd="7" destOrd="0" presId="urn:microsoft.com/office/officeart/2005/8/layout/list1"/>
    <dgm:cxn modelId="{83CC8F67-B2D9-43C0-9160-194589A97B71}" type="presParOf" srcId="{153DAAC9-73F6-4EA5-A36A-DCBE063C2F25}" destId="{61263882-A927-4FE9-A8E3-B31456C30679}" srcOrd="8" destOrd="0" presId="urn:microsoft.com/office/officeart/2005/8/layout/list1"/>
    <dgm:cxn modelId="{557302CA-1301-435D-B4ED-E1F9F73DD66F}" type="presParOf" srcId="{61263882-A927-4FE9-A8E3-B31456C30679}" destId="{C83157AB-E6F2-49EA-B800-5ECE27E4E9C6}" srcOrd="0" destOrd="0" presId="urn:microsoft.com/office/officeart/2005/8/layout/list1"/>
    <dgm:cxn modelId="{132CCF62-3062-4C97-921E-2F9DD1BB26E3}" type="presParOf" srcId="{61263882-A927-4FE9-A8E3-B31456C30679}" destId="{0E4B3DDC-5DAA-4F6B-A395-B0C67A34689C}" srcOrd="1" destOrd="0" presId="urn:microsoft.com/office/officeart/2005/8/layout/list1"/>
    <dgm:cxn modelId="{A1ED5800-7765-4F9F-893F-6B09A7F76B71}" type="presParOf" srcId="{153DAAC9-73F6-4EA5-A36A-DCBE063C2F25}" destId="{B6F70843-E8B0-4E4F-B73B-E8BF1C91E894}" srcOrd="9" destOrd="0" presId="urn:microsoft.com/office/officeart/2005/8/layout/list1"/>
    <dgm:cxn modelId="{C2E6F7EF-298A-467D-BBAB-00FF6DC0079E}" type="presParOf" srcId="{153DAAC9-73F6-4EA5-A36A-DCBE063C2F25}" destId="{A0C6D7D5-DFEC-4EAF-979A-7494F6DB667F}" srcOrd="10" destOrd="0" presId="urn:microsoft.com/office/officeart/2005/8/layout/list1"/>
    <dgm:cxn modelId="{80D5244B-26EE-46B4-AA73-88F540703EA9}" type="presParOf" srcId="{153DAAC9-73F6-4EA5-A36A-DCBE063C2F25}" destId="{656237F8-A3CB-42A0-8CA9-B5665ABB7AF1}" srcOrd="11" destOrd="0" presId="urn:microsoft.com/office/officeart/2005/8/layout/list1"/>
    <dgm:cxn modelId="{F8CD1EED-ACC6-4148-BB3F-808E35F80C30}" type="presParOf" srcId="{153DAAC9-73F6-4EA5-A36A-DCBE063C2F25}" destId="{A603B720-5C2C-4989-AB86-38CF8E273AFA}" srcOrd="12" destOrd="0" presId="urn:microsoft.com/office/officeart/2005/8/layout/list1"/>
    <dgm:cxn modelId="{EB127C47-828C-487F-A409-E05B54F4B6E3}" type="presParOf" srcId="{A603B720-5C2C-4989-AB86-38CF8E273AFA}" destId="{10D3EC7C-0EED-4BCA-B3BC-59718A111139}" srcOrd="0" destOrd="0" presId="urn:microsoft.com/office/officeart/2005/8/layout/list1"/>
    <dgm:cxn modelId="{8F37B0A6-483C-476E-BE08-BA09714C61B4}" type="presParOf" srcId="{A603B720-5C2C-4989-AB86-38CF8E273AFA}" destId="{0953649F-E179-4677-8CD7-09D240B201B1}" srcOrd="1" destOrd="0" presId="urn:microsoft.com/office/officeart/2005/8/layout/list1"/>
    <dgm:cxn modelId="{15607D59-FFC9-4B43-AEA1-41512EC4BF02}" type="presParOf" srcId="{153DAAC9-73F6-4EA5-A36A-DCBE063C2F25}" destId="{35BD9462-B11C-483B-BDEF-E1158938E414}" srcOrd="13" destOrd="0" presId="urn:microsoft.com/office/officeart/2005/8/layout/list1"/>
    <dgm:cxn modelId="{9870E9FC-840A-4D2F-AAB0-814F653BE7E3}" type="presParOf" srcId="{153DAAC9-73F6-4EA5-A36A-DCBE063C2F25}" destId="{4130CBD8-A1C6-4BD5-9DBE-A4D9C6D72B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FC039-F459-4EA5-AC4D-B083FFE7D53B}">
      <dsp:nvSpPr>
        <dsp:cNvPr id="0" name=""/>
        <dsp:cNvSpPr/>
      </dsp:nvSpPr>
      <dsp:spPr>
        <a:xfrm>
          <a:off x="541884" y="0"/>
          <a:ext cx="3944088" cy="3944088"/>
        </a:xfrm>
        <a:prstGeom prst="triangl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5DD83-B4DB-46A2-8E2B-DBC007EE8F03}">
      <dsp:nvSpPr>
        <dsp:cNvPr id="0" name=""/>
        <dsp:cNvSpPr/>
      </dsp:nvSpPr>
      <dsp:spPr>
        <a:xfrm>
          <a:off x="2513928" y="396527"/>
          <a:ext cx="2563657" cy="9336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หมวด</a:t>
          </a:r>
        </a:p>
      </dsp:txBody>
      <dsp:txXfrm>
        <a:off x="2559504" y="442103"/>
        <a:ext cx="2472505" cy="842487"/>
      </dsp:txXfrm>
    </dsp:sp>
    <dsp:sp modelId="{30ADF5DB-112E-4CF7-B4F8-4707E1EB6869}">
      <dsp:nvSpPr>
        <dsp:cNvPr id="0" name=""/>
        <dsp:cNvSpPr/>
      </dsp:nvSpPr>
      <dsp:spPr>
        <a:xfrm>
          <a:off x="2513928" y="1446871"/>
          <a:ext cx="2563657" cy="9336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หมวดละ 4 ประเด็น</a:t>
          </a:r>
        </a:p>
      </dsp:txBody>
      <dsp:txXfrm>
        <a:off x="2559504" y="1492447"/>
        <a:ext cx="2472505" cy="842487"/>
      </dsp:txXfrm>
    </dsp:sp>
    <dsp:sp modelId="{1AE432CB-443F-48D2-BB5F-0B4C59DA6E92}">
      <dsp:nvSpPr>
        <dsp:cNvPr id="0" name=""/>
        <dsp:cNvSpPr/>
      </dsp:nvSpPr>
      <dsp:spPr>
        <a:xfrm>
          <a:off x="2513928" y="2497216"/>
          <a:ext cx="2563657" cy="933639"/>
        </a:xfrm>
        <a:prstGeom prst="roundRect">
          <a:avLst/>
        </a:prstGeom>
        <a:solidFill>
          <a:srgbClr val="CCECFF">
            <a:alpha val="90000"/>
          </a:srgb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ประเด็นละ 3 ระดับ</a:t>
          </a:r>
        </a:p>
      </dsp:txBody>
      <dsp:txXfrm>
        <a:off x="2559504" y="2542792"/>
        <a:ext cx="2472505" cy="842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34F94-B718-4D71-A413-6BC2F31BF9B2}">
      <dsp:nvSpPr>
        <dsp:cNvPr id="0" name=""/>
        <dsp:cNvSpPr/>
      </dsp:nvSpPr>
      <dsp:spPr>
        <a:xfrm>
          <a:off x="0" y="445523"/>
          <a:ext cx="304158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DDA1C-D04C-4C7C-80BD-FE7017EAFC86}">
      <dsp:nvSpPr>
        <dsp:cNvPr id="0" name=""/>
        <dsp:cNvSpPr/>
      </dsp:nvSpPr>
      <dsp:spPr>
        <a:xfrm>
          <a:off x="152079" y="17483"/>
          <a:ext cx="2571876" cy="85608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75" tIns="0" rIns="8047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ระดับพัฒนาจนเกิดผล (</a:t>
          </a:r>
          <a:r>
            <a:rPr lang="en-US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Significance)</a:t>
          </a:r>
          <a:endParaRPr lang="th-TH" sz="16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3869" y="59273"/>
        <a:ext cx="2488296" cy="772500"/>
      </dsp:txXfrm>
    </dsp:sp>
    <dsp:sp modelId="{D70BF3FB-5391-48ED-97B6-A361236D00E5}">
      <dsp:nvSpPr>
        <dsp:cNvPr id="0" name=""/>
        <dsp:cNvSpPr/>
      </dsp:nvSpPr>
      <dsp:spPr>
        <a:xfrm>
          <a:off x="0" y="1760963"/>
          <a:ext cx="304158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D534E-90B6-4568-B321-5E56C1532C24}">
      <dsp:nvSpPr>
        <dsp:cNvPr id="0" name=""/>
        <dsp:cNvSpPr/>
      </dsp:nvSpPr>
      <dsp:spPr>
        <a:xfrm>
          <a:off x="152079" y="1332923"/>
          <a:ext cx="2603621" cy="85608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75" tIns="0" rIns="8047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ระดับก้าวหน้า</a:t>
          </a:r>
          <a:b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</a:t>
          </a:r>
          <a:r>
            <a:rPr lang="en-US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Advance)</a:t>
          </a:r>
          <a:endParaRPr lang="th-TH" sz="16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3869" y="1374713"/>
        <a:ext cx="2520041" cy="772500"/>
      </dsp:txXfrm>
    </dsp:sp>
    <dsp:sp modelId="{C1C8E7C1-70CE-447E-9CA9-F1497885DE7B}">
      <dsp:nvSpPr>
        <dsp:cNvPr id="0" name=""/>
        <dsp:cNvSpPr/>
      </dsp:nvSpPr>
      <dsp:spPr>
        <a:xfrm>
          <a:off x="0" y="3076403"/>
          <a:ext cx="304158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AED43-078D-49B8-AB0F-044F0CD16EB0}">
      <dsp:nvSpPr>
        <dsp:cNvPr id="0" name=""/>
        <dsp:cNvSpPr/>
      </dsp:nvSpPr>
      <dsp:spPr>
        <a:xfrm>
          <a:off x="152079" y="2648363"/>
          <a:ext cx="2652250" cy="85608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75" tIns="0" rIns="8047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ระดับพื้นฐาน</a:t>
          </a:r>
          <a:b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</a:t>
          </a:r>
          <a:r>
            <a:rPr lang="en-US" sz="16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Basic)</a:t>
          </a:r>
          <a:endParaRPr lang="th-TH" sz="16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3869" y="2690153"/>
        <a:ext cx="2568670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E0BC3-0137-4733-B788-F568549D2AA5}">
      <dsp:nvSpPr>
        <dsp:cNvPr id="0" name=""/>
        <dsp:cNvSpPr/>
      </dsp:nvSpPr>
      <dsp:spPr>
        <a:xfrm>
          <a:off x="0" y="34702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101E8-C989-4DD6-8BFC-F508298B7F36}">
      <dsp:nvSpPr>
        <dsp:cNvPr id="0" name=""/>
        <dsp:cNvSpPr/>
      </dsp:nvSpPr>
      <dsp:spPr>
        <a:xfrm>
          <a:off x="428163" y="7539"/>
          <a:ext cx="7299911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1.1 ระบบการนำองค์การที่สร้างความยั่งยืน</a:t>
          </a:r>
        </a:p>
      </dsp:txBody>
      <dsp:txXfrm>
        <a:off x="461307" y="40683"/>
        <a:ext cx="7233623" cy="612672"/>
      </dsp:txXfrm>
    </dsp:sp>
    <dsp:sp modelId="{D727CFB4-2DAF-459C-881B-04CA19AAE51D}">
      <dsp:nvSpPr>
        <dsp:cNvPr id="0" name=""/>
        <dsp:cNvSpPr/>
      </dsp:nvSpPr>
      <dsp:spPr>
        <a:xfrm>
          <a:off x="0" y="139030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D8001-8649-4204-824A-6EAF7DBF61C5}">
      <dsp:nvSpPr>
        <dsp:cNvPr id="0" name=""/>
        <dsp:cNvSpPr/>
      </dsp:nvSpPr>
      <dsp:spPr>
        <a:xfrm>
          <a:off x="428163" y="1050819"/>
          <a:ext cx="731130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1.2 การป้องกันการทุจริตและสร้างความโปร่งใส</a:t>
          </a:r>
        </a:p>
      </dsp:txBody>
      <dsp:txXfrm>
        <a:off x="461307" y="1083963"/>
        <a:ext cx="7245012" cy="612672"/>
      </dsp:txXfrm>
    </dsp:sp>
    <dsp:sp modelId="{A0C6D7D5-DFEC-4EAF-979A-7494F6DB667F}">
      <dsp:nvSpPr>
        <dsp:cNvPr id="0" name=""/>
        <dsp:cNvSpPr/>
      </dsp:nvSpPr>
      <dsp:spPr>
        <a:xfrm>
          <a:off x="0" y="243358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B3DDC-5DAA-4F6B-A395-B0C67A34689C}">
      <dsp:nvSpPr>
        <dsp:cNvPr id="0" name=""/>
        <dsp:cNvSpPr/>
      </dsp:nvSpPr>
      <dsp:spPr>
        <a:xfrm>
          <a:off x="428163" y="2094100"/>
          <a:ext cx="7280729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1.3 การมุ่งเน้นผลสัมฤทธิ์ผ่านการสร้างการมีส่วนร่วม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ของบุคลากร และเครือข่ายทั้งภายในและภายนอก</a:t>
          </a:r>
        </a:p>
      </dsp:txBody>
      <dsp:txXfrm>
        <a:off x="461307" y="2127244"/>
        <a:ext cx="7214441" cy="612672"/>
      </dsp:txXfrm>
    </dsp:sp>
    <dsp:sp modelId="{4130CBD8-A1C6-4BD5-9DBE-A4D9C6D72B46}">
      <dsp:nvSpPr>
        <dsp:cNvPr id="0" name=""/>
        <dsp:cNvSpPr/>
      </dsp:nvSpPr>
      <dsp:spPr>
        <a:xfrm>
          <a:off x="0" y="347686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3649F-E179-4677-8CD7-09D240B201B1}">
      <dsp:nvSpPr>
        <dsp:cNvPr id="0" name=""/>
        <dsp:cNvSpPr/>
      </dsp:nvSpPr>
      <dsp:spPr>
        <a:xfrm>
          <a:off x="428163" y="3137380"/>
          <a:ext cx="729205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1.4 </a:t>
          </a:r>
          <a:r>
            <a:rPr lang="th-TH" sz="2000" b="1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ความสำเร็จในการเตรียมการรองรับผลกระทบเชิงลบต่อสังคม</a:t>
          </a:r>
          <a:r>
            <a:rPr kumimoji="0" lang="th-TH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th-TH" sz="20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1307" y="3170524"/>
        <a:ext cx="7225770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E0BC3-0137-4733-B788-F568549D2AA5}">
      <dsp:nvSpPr>
        <dsp:cNvPr id="0" name=""/>
        <dsp:cNvSpPr/>
      </dsp:nvSpPr>
      <dsp:spPr>
        <a:xfrm>
          <a:off x="0" y="34702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101E8-C989-4DD6-8BFC-F508298B7F36}">
      <dsp:nvSpPr>
        <dsp:cNvPr id="0" name=""/>
        <dsp:cNvSpPr/>
      </dsp:nvSpPr>
      <dsp:spPr>
        <a:xfrm>
          <a:off x="428163" y="7539"/>
          <a:ext cx="731118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2.1 แผนยุทธศาสตร์ที่ตอบสนองความท้าทาย สร้างนวัตกรรม</a:t>
          </a:r>
          <a:b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การเปลี่ยนแปลง และมุ่งเน้นประโยชน์สุขประชาชน</a:t>
          </a:r>
        </a:p>
      </dsp:txBody>
      <dsp:txXfrm>
        <a:off x="461307" y="40683"/>
        <a:ext cx="7244892" cy="612672"/>
      </dsp:txXfrm>
    </dsp:sp>
    <dsp:sp modelId="{D727CFB4-2DAF-459C-881B-04CA19AAE51D}">
      <dsp:nvSpPr>
        <dsp:cNvPr id="0" name=""/>
        <dsp:cNvSpPr/>
      </dsp:nvSpPr>
      <dsp:spPr>
        <a:xfrm>
          <a:off x="0" y="139030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D8001-8649-4204-824A-6EAF7DBF61C5}">
      <dsp:nvSpPr>
        <dsp:cNvPr id="0" name=""/>
        <dsp:cNvSpPr/>
      </dsp:nvSpPr>
      <dsp:spPr>
        <a:xfrm>
          <a:off x="428163" y="1050819"/>
          <a:ext cx="729205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2.2 </a:t>
          </a:r>
          <a:r>
            <a:rPr lang="th-TH" sz="2000" b="1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</a:t>
          </a:r>
          <a:r>
            <a:rPr kumimoji="0" lang="th-TH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การกำหนดเป้าประสงค์และตัวชี้วัดเชิงยุทธศาสตร์ที่ตอบสนองต่อพันธกิจ</a:t>
          </a:r>
          <a:endParaRPr lang="th-TH" sz="20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1307" y="1083963"/>
        <a:ext cx="7225770" cy="612672"/>
      </dsp:txXfrm>
    </dsp:sp>
    <dsp:sp modelId="{A0C6D7D5-DFEC-4EAF-979A-7494F6DB667F}">
      <dsp:nvSpPr>
        <dsp:cNvPr id="0" name=""/>
        <dsp:cNvSpPr/>
      </dsp:nvSpPr>
      <dsp:spPr>
        <a:xfrm>
          <a:off x="0" y="243358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B3DDC-5DAA-4F6B-A395-B0C67A34689C}">
      <dsp:nvSpPr>
        <dsp:cNvPr id="0" name=""/>
        <dsp:cNvSpPr/>
      </dsp:nvSpPr>
      <dsp:spPr>
        <a:xfrm>
          <a:off x="428163" y="2094100"/>
          <a:ext cx="724554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2.3 แผนขับเคลื่อนในทุกระดับและทุกภาคส่วน</a:t>
          </a:r>
        </a:p>
      </dsp:txBody>
      <dsp:txXfrm>
        <a:off x="461307" y="2127244"/>
        <a:ext cx="7179254" cy="612672"/>
      </dsp:txXfrm>
    </dsp:sp>
    <dsp:sp modelId="{4130CBD8-A1C6-4BD5-9DBE-A4D9C6D72B46}">
      <dsp:nvSpPr>
        <dsp:cNvPr id="0" name=""/>
        <dsp:cNvSpPr/>
      </dsp:nvSpPr>
      <dsp:spPr>
        <a:xfrm>
          <a:off x="0" y="347686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3649F-E179-4677-8CD7-09D240B201B1}">
      <dsp:nvSpPr>
        <dsp:cNvPr id="0" name=""/>
        <dsp:cNvSpPr/>
      </dsp:nvSpPr>
      <dsp:spPr>
        <a:xfrm>
          <a:off x="428163" y="3137380"/>
          <a:ext cx="727275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2.4 การติดตามผลการบรรลุเป้าหมาย การแก้ไขปัญหา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และการรายงานผล</a:t>
          </a:r>
        </a:p>
      </dsp:txBody>
      <dsp:txXfrm>
        <a:off x="461307" y="3170524"/>
        <a:ext cx="7206468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E0BC3-0137-4733-B788-F568549D2AA5}">
      <dsp:nvSpPr>
        <dsp:cNvPr id="0" name=""/>
        <dsp:cNvSpPr/>
      </dsp:nvSpPr>
      <dsp:spPr>
        <a:xfrm>
          <a:off x="0" y="34702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101E8-C989-4DD6-8BFC-F508298B7F36}">
      <dsp:nvSpPr>
        <dsp:cNvPr id="0" name=""/>
        <dsp:cNvSpPr/>
      </dsp:nvSpPr>
      <dsp:spPr>
        <a:xfrm>
          <a:off x="428163" y="7539"/>
          <a:ext cx="731118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3.1 </a:t>
          </a:r>
          <a:r>
            <a:rPr lang="th-TH" sz="2000" b="1" kern="1200" spc="-3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ระบบข้อมูลและสารสนเทศที่ทันสมัยเพื่อนำมาใช้ประโยชน์</a:t>
          </a:r>
          <a:b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ในการพัฒนาการให้บริการและการเข้าถึง</a:t>
          </a:r>
        </a:p>
      </dsp:txBody>
      <dsp:txXfrm>
        <a:off x="461307" y="40683"/>
        <a:ext cx="7244892" cy="612672"/>
      </dsp:txXfrm>
    </dsp:sp>
    <dsp:sp modelId="{D727CFB4-2DAF-459C-881B-04CA19AAE51D}">
      <dsp:nvSpPr>
        <dsp:cNvPr id="0" name=""/>
        <dsp:cNvSpPr/>
      </dsp:nvSpPr>
      <dsp:spPr>
        <a:xfrm>
          <a:off x="0" y="139030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D8001-8649-4204-824A-6EAF7DBF61C5}">
      <dsp:nvSpPr>
        <dsp:cNvPr id="0" name=""/>
        <dsp:cNvSpPr/>
      </dsp:nvSpPr>
      <dsp:spPr>
        <a:xfrm>
          <a:off x="428163" y="1050819"/>
          <a:ext cx="729205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3.2 การประเมินความพึงพอใจและความผูกพันของ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ผู้รับบริการและผู้มีส่วนได้ส่วนเสียเพื่อนำมาใช้ประโยชน์</a:t>
          </a:r>
        </a:p>
      </dsp:txBody>
      <dsp:txXfrm>
        <a:off x="461307" y="1083963"/>
        <a:ext cx="7225770" cy="612672"/>
      </dsp:txXfrm>
    </dsp:sp>
    <dsp:sp modelId="{A0C6D7D5-DFEC-4EAF-979A-7494F6DB667F}">
      <dsp:nvSpPr>
        <dsp:cNvPr id="0" name=""/>
        <dsp:cNvSpPr/>
      </dsp:nvSpPr>
      <dsp:spPr>
        <a:xfrm>
          <a:off x="0" y="243358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B3DDC-5DAA-4F6B-A395-B0C67A34689C}">
      <dsp:nvSpPr>
        <dsp:cNvPr id="0" name=""/>
        <dsp:cNvSpPr/>
      </dsp:nvSpPr>
      <dsp:spPr>
        <a:xfrm>
          <a:off x="428163" y="2094100"/>
          <a:ext cx="724554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3.3 การสร้างนวัตกรรมการบริการที่สร้างความแตกต่าง 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และสามารถตอบสนองความต้องการเฉพาะ</a:t>
          </a:r>
        </a:p>
      </dsp:txBody>
      <dsp:txXfrm>
        <a:off x="461307" y="2127244"/>
        <a:ext cx="7179254" cy="612672"/>
      </dsp:txXfrm>
    </dsp:sp>
    <dsp:sp modelId="{4130CBD8-A1C6-4BD5-9DBE-A4D9C6D72B46}">
      <dsp:nvSpPr>
        <dsp:cNvPr id="0" name=""/>
        <dsp:cNvSpPr/>
      </dsp:nvSpPr>
      <dsp:spPr>
        <a:xfrm>
          <a:off x="0" y="347686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3649F-E179-4677-8CD7-09D240B201B1}">
      <dsp:nvSpPr>
        <dsp:cNvPr id="0" name=""/>
        <dsp:cNvSpPr/>
      </dsp:nvSpPr>
      <dsp:spPr>
        <a:xfrm>
          <a:off x="428163" y="3137380"/>
          <a:ext cx="727275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3.4 กระบวนการแก้ไขข้อร้องเรียนที่รวดเร็วและสร้างสรรค์</a:t>
          </a:r>
        </a:p>
      </dsp:txBody>
      <dsp:txXfrm>
        <a:off x="461307" y="3170524"/>
        <a:ext cx="7206468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E0BC3-0137-4733-B788-F568549D2AA5}">
      <dsp:nvSpPr>
        <dsp:cNvPr id="0" name=""/>
        <dsp:cNvSpPr/>
      </dsp:nvSpPr>
      <dsp:spPr>
        <a:xfrm>
          <a:off x="0" y="34702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101E8-C989-4DD6-8BFC-F508298B7F36}">
      <dsp:nvSpPr>
        <dsp:cNvPr id="0" name=""/>
        <dsp:cNvSpPr/>
      </dsp:nvSpPr>
      <dsp:spPr>
        <a:xfrm>
          <a:off x="428163" y="7539"/>
          <a:ext cx="731118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4.1 </a:t>
          </a:r>
          <a:r>
            <a:rPr kumimoji="0" lang="th-TH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ความสำเร็จในการจัดทำฐานข้อมูลผลการดำเนินงานตัวชี้วัดตามยุทธศาสตร์ของหน่วยงาน </a:t>
          </a:r>
          <a:endParaRPr lang="th-TH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1307" y="40683"/>
        <a:ext cx="7244892" cy="612672"/>
      </dsp:txXfrm>
    </dsp:sp>
    <dsp:sp modelId="{D727CFB4-2DAF-459C-881B-04CA19AAE51D}">
      <dsp:nvSpPr>
        <dsp:cNvPr id="0" name=""/>
        <dsp:cNvSpPr/>
      </dsp:nvSpPr>
      <dsp:spPr>
        <a:xfrm>
          <a:off x="0" y="139030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D8001-8649-4204-824A-6EAF7DBF61C5}">
      <dsp:nvSpPr>
        <dsp:cNvPr id="0" name=""/>
        <dsp:cNvSpPr/>
      </dsp:nvSpPr>
      <dsp:spPr>
        <a:xfrm>
          <a:off x="428163" y="1050819"/>
          <a:ext cx="729205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4.2 การวิเคราะห์ผลจากข้อมูล และตัววัด เพื่อนำไปสู่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การพัฒนาและแก้ไขปัญหา</a:t>
          </a:r>
        </a:p>
      </dsp:txBody>
      <dsp:txXfrm>
        <a:off x="461307" y="1083963"/>
        <a:ext cx="7225770" cy="612672"/>
      </dsp:txXfrm>
    </dsp:sp>
    <dsp:sp modelId="{A0C6D7D5-DFEC-4EAF-979A-7494F6DB667F}">
      <dsp:nvSpPr>
        <dsp:cNvPr id="0" name=""/>
        <dsp:cNvSpPr/>
      </dsp:nvSpPr>
      <dsp:spPr>
        <a:xfrm>
          <a:off x="0" y="243358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B3DDC-5DAA-4F6B-A395-B0C67A34689C}">
      <dsp:nvSpPr>
        <dsp:cNvPr id="0" name=""/>
        <dsp:cNvSpPr/>
      </dsp:nvSpPr>
      <dsp:spPr>
        <a:xfrm>
          <a:off x="428163" y="2094100"/>
          <a:ext cx="724554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4.3 การจัดการความรู้ และใช้องค์ความรู้เพื่อเรียนรู้ พัฒนา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แก้ปัญหา และสร้างนวัตกรรม</a:t>
          </a:r>
        </a:p>
      </dsp:txBody>
      <dsp:txXfrm>
        <a:off x="461307" y="2127244"/>
        <a:ext cx="7179254" cy="612672"/>
      </dsp:txXfrm>
    </dsp:sp>
    <dsp:sp modelId="{4130CBD8-A1C6-4BD5-9DBE-A4D9C6D72B46}">
      <dsp:nvSpPr>
        <dsp:cNvPr id="0" name=""/>
        <dsp:cNvSpPr/>
      </dsp:nvSpPr>
      <dsp:spPr>
        <a:xfrm>
          <a:off x="0" y="347686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3649F-E179-4677-8CD7-09D240B201B1}">
      <dsp:nvSpPr>
        <dsp:cNvPr id="0" name=""/>
        <dsp:cNvSpPr/>
      </dsp:nvSpPr>
      <dsp:spPr>
        <a:xfrm>
          <a:off x="428163" y="3137380"/>
          <a:ext cx="727275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4.4 การบริหารจัดการข้อมูล สารสนเทศ และปรับระบบ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การทำงานให้เป็นดิจิทัล</a:t>
          </a:r>
        </a:p>
      </dsp:txBody>
      <dsp:txXfrm>
        <a:off x="461307" y="3170524"/>
        <a:ext cx="7206468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E0BC3-0137-4733-B788-F568549D2AA5}">
      <dsp:nvSpPr>
        <dsp:cNvPr id="0" name=""/>
        <dsp:cNvSpPr/>
      </dsp:nvSpPr>
      <dsp:spPr>
        <a:xfrm>
          <a:off x="0" y="34702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101E8-C989-4DD6-8BFC-F508298B7F36}">
      <dsp:nvSpPr>
        <dsp:cNvPr id="0" name=""/>
        <dsp:cNvSpPr/>
      </dsp:nvSpPr>
      <dsp:spPr>
        <a:xfrm>
          <a:off x="428163" y="7539"/>
          <a:ext cx="731118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6.1 กระบวนการทำงานที่เชื่อมโยงตั้งแต่ต้นจนจบสู่ผลลัพธ์</a:t>
          </a:r>
          <a:b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ที่ต้องการ</a:t>
          </a:r>
        </a:p>
      </dsp:txBody>
      <dsp:txXfrm>
        <a:off x="461307" y="40683"/>
        <a:ext cx="7244892" cy="612672"/>
      </dsp:txXfrm>
    </dsp:sp>
    <dsp:sp modelId="{D727CFB4-2DAF-459C-881B-04CA19AAE51D}">
      <dsp:nvSpPr>
        <dsp:cNvPr id="0" name=""/>
        <dsp:cNvSpPr/>
      </dsp:nvSpPr>
      <dsp:spPr>
        <a:xfrm>
          <a:off x="0" y="139030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D8001-8649-4204-824A-6EAF7DBF61C5}">
      <dsp:nvSpPr>
        <dsp:cNvPr id="0" name=""/>
        <dsp:cNvSpPr/>
      </dsp:nvSpPr>
      <dsp:spPr>
        <a:xfrm>
          <a:off x="428163" y="1050819"/>
          <a:ext cx="729205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6.2 การสร้างนวัตกรรมในการปรับปรุงผลผลิต กระบวนการ</a:t>
          </a:r>
          <a:b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และบริการ</a:t>
          </a:r>
        </a:p>
      </dsp:txBody>
      <dsp:txXfrm>
        <a:off x="461307" y="1083963"/>
        <a:ext cx="7225770" cy="612672"/>
      </dsp:txXfrm>
    </dsp:sp>
    <dsp:sp modelId="{A0C6D7D5-DFEC-4EAF-979A-7494F6DB667F}">
      <dsp:nvSpPr>
        <dsp:cNvPr id="0" name=""/>
        <dsp:cNvSpPr/>
      </dsp:nvSpPr>
      <dsp:spPr>
        <a:xfrm>
          <a:off x="0" y="243358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B3DDC-5DAA-4F6B-A395-B0C67A34689C}">
      <dsp:nvSpPr>
        <dsp:cNvPr id="0" name=""/>
        <dsp:cNvSpPr/>
      </dsp:nvSpPr>
      <dsp:spPr>
        <a:xfrm>
          <a:off x="428163" y="2094100"/>
          <a:ext cx="724554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6.3 </a:t>
          </a:r>
          <a:r>
            <a:rPr lang="th-TH" sz="2000" b="1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ความสำเร็จในการวิเคราะห์ต้นทุนเพื่อการควบคุมต้นทุนโดยรวม</a:t>
          </a:r>
          <a:endParaRPr lang="th-TH" sz="20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1307" y="2127244"/>
        <a:ext cx="7179254" cy="612672"/>
      </dsp:txXfrm>
    </dsp:sp>
    <dsp:sp modelId="{4130CBD8-A1C6-4BD5-9DBE-A4D9C6D72B46}">
      <dsp:nvSpPr>
        <dsp:cNvPr id="0" name=""/>
        <dsp:cNvSpPr/>
      </dsp:nvSpPr>
      <dsp:spPr>
        <a:xfrm>
          <a:off x="0" y="3476860"/>
          <a:ext cx="8563277" cy="579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3649F-E179-4677-8CD7-09D240B201B1}">
      <dsp:nvSpPr>
        <dsp:cNvPr id="0" name=""/>
        <dsp:cNvSpPr/>
      </dsp:nvSpPr>
      <dsp:spPr>
        <a:xfrm>
          <a:off x="428163" y="3137380"/>
          <a:ext cx="7272756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570" tIns="0" rIns="2265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6.4 </a:t>
          </a:r>
          <a:r>
            <a:rPr lang="th-TH" sz="2000" b="1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ความสามารถในการติดตามควบคุมประสิทธิผลของกระบวนการหลัก และกระบวนการสนับสนุน</a:t>
          </a:r>
          <a:endParaRPr lang="th-TH" sz="20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1307" y="3170524"/>
        <a:ext cx="7206468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6C54D-7D17-431D-97B5-6CD4848924B8}" type="datetimeFigureOut">
              <a:rPr lang="th-TH" smtClean="0"/>
              <a:t>30/03/66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BE10C-95A9-4166-BE88-0D73A897CE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316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4DE36-0DBA-4923-A2D0-5F6D7BDD760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4A19-807C-4F52-8152-43DB3FD250C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4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0B8D-AFF6-4EEC-BAC7-3C1F1148A5E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7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C8F6-5CE6-490F-956E-A7F8F076890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185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9309-D4EB-4AC7-AE02-8CBE5FFCF16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5ED6-0082-46EE-A45F-E11C8A0DB8D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98-A3CC-47DD-8ACA-750E5645908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4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18-6CE3-439F-99AF-DEE5E75AD3E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89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D1DC-AB78-485E-8BDD-AEE5D8D34C7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B0E6-8FD6-4D3E-BA55-28B60801F16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27B-F6A6-486F-8656-90E387EACC5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6F9E-FC79-495D-A315-5CF5CCA2C301}" type="datetime1">
              <a:rPr lang="th-TH" smtClean="0"/>
              <a:t>30/03/66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1FE844-FDB9-4FED-B9F1-14F7E26DA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5510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63C10E3-BA1C-4D2A-8415-ADB45EE1E6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>
            <a:extLst>
              <a:ext uri="{FF2B5EF4-FFF2-40B4-BE49-F238E27FC236}">
                <a16:creationId xmlns:a16="http://schemas.microsoft.com/office/drawing/2014/main" id="{8D54ED21-F984-4EE2-BD6C-40987FF5BA4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>
            <a:extLst>
              <a:ext uri="{FF2B5EF4-FFF2-40B4-BE49-F238E27FC236}">
                <a16:creationId xmlns:a16="http://schemas.microsoft.com/office/drawing/2014/main" id="{9D63FDC9-1ED5-4349-B491-12C22CB06A7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94517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07FDD-B97F-4A74-8E08-D74CC413703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30/03/66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0890DD-77D1-44E7-8DC6-F6A25B74E8DF}"/>
              </a:ext>
            </a:extLst>
          </p:cNvPr>
          <p:cNvGrpSpPr/>
          <p:nvPr/>
        </p:nvGrpSpPr>
        <p:grpSpPr>
          <a:xfrm>
            <a:off x="0" y="1622620"/>
            <a:ext cx="9144000" cy="2608696"/>
            <a:chOff x="0" y="37321"/>
            <a:chExt cx="12192000" cy="67491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7BA85D2-46E7-4BA6-876C-8566B38BD975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1B9D17F-B195-4C14-8843-AA8F914650F8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0D3066-3C9E-4F3F-AB8B-A9A832CBBFCD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71FCE16-571D-4B73-B5F4-5151408171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027" y="286348"/>
            <a:ext cx="1349945" cy="112385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AB9D4B2-DA9D-45F8-9F26-5DCB6621B9FE}"/>
              </a:ext>
            </a:extLst>
          </p:cNvPr>
          <p:cNvSpPr txBox="1">
            <a:spLocks/>
          </p:cNvSpPr>
          <p:nvPr/>
        </p:nvSpPr>
        <p:spPr bwMode="auto">
          <a:xfrm>
            <a:off x="0" y="2164331"/>
            <a:ext cx="9077325" cy="134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8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การประชุม</a:t>
            </a:r>
            <a:br>
              <a:rPr lang="th-TH" altLang="zh-CN" sz="28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</a:br>
            <a:r>
              <a:rPr lang="th-TH" altLang="zh-CN" sz="28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คำรับรองการปฏิบัติราชการ</a:t>
            </a:r>
          </a:p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8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ประจำปีงบประมาณ พ.ศ. </a:t>
            </a:r>
            <a:r>
              <a:rPr lang="th-TH" altLang="zh-CN" sz="2800" b="1" spc="-30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256</a:t>
            </a:r>
            <a:r>
              <a:rPr lang="en-US" altLang="zh-CN" sz="2800" b="1" spc="-30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6</a:t>
            </a:r>
            <a:endParaRPr lang="th-TH" altLang="zh-CN" sz="2800" b="1" spc="-30" dirty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8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ของสำนักงานศึกษาธิการจังหวัดขอนแก่น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D26B1D2E-A74A-4DE9-ABEA-3E8AB7F0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3C7DC0-2466-ACEE-44C2-3917DDEEC322}"/>
              </a:ext>
            </a:extLst>
          </p:cNvPr>
          <p:cNvSpPr txBox="1">
            <a:spLocks/>
          </p:cNvSpPr>
          <p:nvPr/>
        </p:nvSpPr>
        <p:spPr bwMode="auto">
          <a:xfrm>
            <a:off x="-1" y="4520980"/>
            <a:ext cx="9077325" cy="134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4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เวลา 09.00 น. – 16.30 น.</a:t>
            </a:r>
          </a:p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4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วันศุกร์ที่ 10 เดือนมีนาคม พ.ศ. 2565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CA4EE1-70ED-CF4D-3FAC-5D9F4DCAD220}"/>
              </a:ext>
            </a:extLst>
          </p:cNvPr>
          <p:cNvSpPr txBox="1">
            <a:spLocks/>
          </p:cNvSpPr>
          <p:nvPr/>
        </p:nvSpPr>
        <p:spPr bwMode="auto">
          <a:xfrm>
            <a:off x="995421" y="5863755"/>
            <a:ext cx="7153156" cy="41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ณ ห้องประชุมเกียรติยศแก่นคูน  สำนักงานศึกษาธิการจังหวัดขอนแก่น</a:t>
            </a:r>
          </a:p>
        </p:txBody>
      </p:sp>
    </p:spTree>
    <p:extLst>
      <p:ext uri="{BB962C8B-B14F-4D97-AF65-F5344CB8AC3E}">
        <p14:creationId xmlns:p14="http://schemas.microsoft.com/office/powerpoint/2010/main" val="70591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21142"/>
              </p:ext>
            </p:extLst>
          </p:nvPr>
        </p:nvGraphicFramePr>
        <p:xfrm>
          <a:off x="81452" y="824616"/>
          <a:ext cx="8978655" cy="5650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389324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97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64989">
                <a:tc gridSpan="8">
                  <a:txBody>
                    <a:bodyPr/>
                    <a:lstStyle/>
                    <a:p>
                      <a:pPr marL="168275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40)</a:t>
                      </a:r>
                      <a:endParaRPr kumimoji="0" lang="th-TH" sz="9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2010162">
                <a:tc>
                  <a:txBody>
                    <a:bodyPr/>
                    <a:lstStyle/>
                    <a:p>
                      <a:pPr lvl="0"/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1.4 การคำนึงถึงผลกระทบต่อสังคมทั้งในระยะสั้นและระยะยาว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1 การเสริมสร้างและพัฒนา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ศักยภาพทุนมนุษย์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2 การสร้างความเป็นธรรม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ลดความเหลื่อมล้ำในสังคม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มีข้อมูลในการ</a:t>
                      </a:r>
                      <a: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สร้าง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การบริหารจัดการ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การศึกษาที่เชื่อมโยงกับ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ระบบฐานข้อมูลด้านการ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พัฒนาทรัพยากรมนุษย์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ของประเทศฯ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มีการประเมินความเสี่ยงโครงการ กระบวนการ และยุทธศาสตร์ที่อาจก่อให้เกิดผลกระทบเชิงลบต่อสังคม อย่างต่อเนื่อง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มีการเตรียมมาตรการป้องกันและแก้ไขปัญหาต่าง ๆ เช่น 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การทำ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ประชาพิจารณ์ หรือการรับฟังความคิดเห็นทั้งก่อน/ระหว่าง/หลังดำเนินโครงการ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มีการกำหนดตัวชี้วัดและติดตามผลการดำเนินการของหน่วยงานอย่างต่อเนื่อง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2010162">
                <a:tc>
                  <a:txBody>
                    <a:bodyPr/>
                    <a:lstStyle/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ความสำเร็จใน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กำหหนดเป้าประสงค์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และตัวชี้วัด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เชิงยุทธศาสตร์ที่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ตอบสนองต่อพันธกิจ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พัฒนาระบบบริหารจัดการและส่งเสริมให้ทุกภาคส่วนมีส่วนร่วม ในการจัดการศึกษา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กระบวนการวางแผน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กลยุทธ์อย่างเป็น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มีแผนที่ทางกลยุทธ์ (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Strategy Map)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แผนระยะสั้นและแผนระยาวที่ส่งผลต่อยุทธศาสตร์ของสำนักงานปลัดกระทรวงศึกษาธิการ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มีแผนในการนำระบบดิจิทัลมาใช้ปรับเปลี่ยนการทำงานและรองรับ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การเปลี่ยนแปลงของหน่วยงาน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มีการกำหนดตัวชี้วัดและเป้าประสงค์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ที่ตอบสนองพันธกิจและการเปลี่ยนแปลง ของหน่วยงาน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7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859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860194"/>
              </p:ext>
            </p:extLst>
          </p:nvPr>
        </p:nvGraphicFramePr>
        <p:xfrm>
          <a:off x="81452" y="824616"/>
          <a:ext cx="8978655" cy="5954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389324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8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8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8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6 4/</a:t>
                      </a:r>
                      <a:r>
                        <a:rPr lang="en-US" sz="8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8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97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64989">
                <a:tc gridSpan="8">
                  <a:txBody>
                    <a:bodyPr/>
                    <a:lstStyle/>
                    <a:p>
                      <a:pPr marL="168275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40)</a:t>
                      </a:r>
                      <a:endParaRPr kumimoji="0" lang="th-TH" sz="9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1489774">
                <a:tc>
                  <a:txBody>
                    <a:bodyPr/>
                    <a:lstStyle/>
                    <a:p>
                      <a:pPr lvl="0"/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2.4 การคำนึงถึงผลกระทบต่อสังคมทั้งในระยะสั้นและระยะยาว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พัฒนาระบบบริหารจัดการและส่งเสริมให้ทุกภาคส่วนมีส่วนร่วม ในการจัดการศึกษา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กระบวนการวางแผน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กลยุทธ์อย่างเป็น</a:t>
                      </a:r>
                    </a:p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หน่วยงานมีระบบในการติดตามรายงานผลของตัวชี้วัด แผนปฏิบัติการ และการดำเนินการตามแผนยุทธศาสตร์ ทั้งระยะสั้นและ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ระยะยาว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มีการเตรียมการแก้ไขปัญหากรณี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การดำเนินการไม่เป็นไปตามเป้าหมายที่ตั้งไว้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หน่วยงานมีระบบรายงานผลการดำเนินงานต่อสาธารณะ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2010162">
                <a:tc>
                  <a:txBody>
                    <a:bodyPr/>
                    <a:lstStyle/>
                    <a:p>
                      <a:pPr lvl="0"/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3.2 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ความสำเร็จในการประเมินความพึงพอใจและความผูกพัน ของกลุ่มผู้รับบริการและผู้มีส่วนได้ส่วนเสีย 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แผนการศึกษาแห่งชาติยุทธศาสตร์ที่ 6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การพัฒนาประสิทธิภาพของระบบบริหารการจัดการศึกยุทธศาสตร์ </a:t>
                      </a:r>
                      <a:r>
                        <a:rPr kumimoji="0" lang="th-TH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สป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ข้อที่ 5 พัฒนาระบบริหารจัดการให้มีประสิทธิภาพ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หน่วยงานสามารถตอบสนองความต้องการและความคาดหวังของผู้มีส่วนได้ส่วนเสียได้อย่างรวดเร็ว สร้างสรรค์ และมีประสิทธิภาพ</a:t>
                      </a:r>
                      <a:endParaRPr lang="th-TH" sz="900" b="0" u="none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เป้าหมายขั้นต้น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IT๙" panose="020B0500040200020003" pitchFamily="34" charset="-34"/>
                        <a:ea typeface="Tahoma" panose="020B060403050404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น่วยงานมีการออกแบบการประเมินความพึงพอใจและความผูกพันของกลุ่มผู้รับบริการและผู้มีส่วนได้ส่วนเสียในรูปแบบที่เหมาะสม เพื่อให้ได้ข้อมูลที่สามารถนำมาใช้ประโยชน์ในการวิเคราะห์และปรับปรุงกระบวนการทำงาน เช่น การให้บริการที่ทันการณ์ พฤติกรรมที่ตอบสนองต่อนโยบายการบริการต่าง ๆ เป็นต้น</a:t>
                      </a:r>
                      <a:endParaRPr lang="th-TH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หน่วยงานมีการประเมินความพึงพอใจของกลุ่มผู้รับบริการและผู้มีส่วนได้ส่วนเสีย จากกระบวนการปฏิบัติงานหลัก/งานบริการ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อย่างน้อย 2 กระบวนการ/งานบริการ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หน่วยงานมีการประเมินความผูกพันของกลุ่มผู้รับบริการและผู้มีส่วนได้ส่วนเสีย มีต่อหน่วยงามในภาพรวม ครบทุกกลุ่ม</a:t>
                      </a:r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7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229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12659"/>
              </p:ext>
            </p:extLst>
          </p:nvPr>
        </p:nvGraphicFramePr>
        <p:xfrm>
          <a:off x="81452" y="824616"/>
          <a:ext cx="8978655" cy="3824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409042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42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83475">
                <a:tc gridSpan="8">
                  <a:txBody>
                    <a:bodyPr/>
                    <a:lstStyle/>
                    <a:p>
                      <a:pPr marL="168275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40)</a:t>
                      </a:r>
                      <a:endParaRPr kumimoji="0" lang="th-TH" sz="9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2111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 </a:t>
                      </a:r>
                      <a: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การใช้ข้อมูลในการกำหนดตัววัดเพื่อติดตามงาน และการเปิดเผยข้อมูลต่อสาธารณะ</a:t>
                      </a:r>
                      <a:endParaRPr lang="en-US" sz="1100" dirty="0"/>
                    </a:p>
                    <a:p>
                      <a:pPr lvl="0"/>
                      <a:endParaRPr lang="th-TH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1 การเสริมสร้างและพัฒนา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ศักยภาพทุนมนุษย์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2 การสร้างความเป็นธรรม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ลดความเหลื่อมล้ำในสังคม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  <a:r>
                        <a:rPr lang="th-TH" sz="9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การแก้ไขข้อร้องเรียนที่รวดเร็วและสร้างสรรค์ เพื่อตอบสนองได้ทันความต้องการ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มีการรวบรวมข้อมูลตัวชี้วัดในระดับยุทธศาสตร์ของหน่วยงาน 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พร้อมด้วยเกณฑ์การให้คะแนน 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ค่าเป้าหมาย ข้อมูลพื้นฐาน ขอบเขตการดำเนินการหรือ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การวัดผล และนิยามศัพท์สำคัญ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ที่เกี่ยวข้องของทุกตัวชี้วัด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นำข้อมูลตัวชี้วัดมาใช้ในการติดตามรายงานและประเมินผลตามยุทธศาสตร์ของหน่วยงาน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มีการจัดทำฐานข้อมูลผลการดำเนินงานตัวชี้วัดตามยุทธศาสตร์ของหน่วยงาน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ในรูปแบบอิเล็กทรอนิกส์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73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6066"/>
              </p:ext>
            </p:extLst>
          </p:nvPr>
        </p:nvGraphicFramePr>
        <p:xfrm>
          <a:off x="81452" y="824616"/>
          <a:ext cx="8978655" cy="6385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409042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42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83475">
                <a:tc gridSpan="8">
                  <a:txBody>
                    <a:bodyPr/>
                    <a:lstStyle/>
                    <a:p>
                      <a:pPr marL="168275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  <a:r>
                        <a:rPr kumimoji="0" lang="th-TH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40)</a:t>
                      </a:r>
                      <a:endParaRPr kumimoji="0" lang="th-TH" sz="9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2111972"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 </a:t>
                      </a: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การบริหารจัดการ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ข้อมูล สารสนเทศ และ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ปรับระบบการทำงานให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เป็นดิจิทัล</a:t>
                      </a:r>
                      <a:endParaRPr lang="en-US" sz="1100" dirty="0"/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1 การเสริมสร้างและพัฒนา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ศักยภาพทุนมนุษย์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2 การสร้างความเป็นธรรม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ลดความเหลื่อมล้ำในสังคม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  <a:r>
                        <a:rPr lang="th-TH" sz="9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การแก้ไขข้อร้องเรียนที่รวดเร็วและสร้างสรรค์ เพื่อตอบสนองได้ทันความต้องการ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มีการวิเคราะห์กระบวนการ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และโอกาสในการพัฒนารูปแบบการทำงาน และการเตรียมทรัพยากร (ระบบ บุคลากร งบประมาณ เครื่องมือ ฯลฯ)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เพื่อพร้อมรับการปรับเปลี่ยน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ระบบการทำงานและการรวบรวมข้อมูลมาเป็นระบบดิจิทัล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มีแผนและตัวชี้วัดในการรวบรวมและ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การพัฒนาระบบบริหารจัดการข้อมูลสารสนเทศโดยใช้ระบบดิจิทัล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มีฮาร์ดแวร์และซอฟท์แวร์ (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Hardware and Software)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พร้อมรองรับการใช้งานตามแผนฯ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2111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 </a:t>
                      </a:r>
                      <a:r>
                        <a:rPr lang="th-TH" sz="1100" b="1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ความสำเร็จในการวิเคราะห์ต้นทุนเพื่อการควบคุมต้นทุนโดยรวม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0"/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1 การเสริมสร้างและพัฒนา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ศักยภาพทุนมนุษย์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2 การสร้างความเป็นธรรม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ลดความเหลื่อมล้ำในสังคม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  <a:r>
                        <a:rPr lang="th-TH" sz="9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การแก้ไขข้อร้องเรียนที่รวดเร็วและสร้างสรรค์ เพื่อตอบสนองได้ทันความต้องการ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มีการวิเคราะห์ต้นทุน และการลงทุนในทรัพยากรต่าง ๆ ที่ใช้ในกระบวนการหลักและกระบวนการสนับสนุน เช่น การวิเคราะห์ต้นทุนรวม ต้นทุนโครงการ ต้นทุนด้านการบริหาร</a:t>
                      </a:r>
                      <a:r>
                        <a:rPr lang="th-TH" sz="9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จัดการทั้งทางตรง ทางอ้อม ค่าใช้สอย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และค่าวัสดุ จำแนกเป็นสัดส่วน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เพื่อนำไปใช้ในการติดตามควบคุม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อย่างน้อยร้อยละ 50 ของจำนวนกระบวนการทั้งหมด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มีการวิเคราะห์ต้นทุน และการลงทุนในทรัพยากรต่าง ๆ ที่ใช้ในกระบวนการหลักและกระบวนการ</a:t>
                      </a:r>
                      <a:r>
                        <a:rPr lang="th-TH" sz="9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สนับสนุน เช่น การวิเคราะห์ต้นทุนรวม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ต้นทุนโครงการ ต้นทุนด้านการบริหารจัดการทั้งทางตรง ทางอ้อม ค่าใช้สอย และค่าวัสดุ จำแนกเป็นสัดส่วนเพื่อนำไปใช้ในการติดตามควบคุมทุกกระบวนการ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นำผลการวิเคราะห์ฯ มากำหนด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แผนและเป้าหมายในการลด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ต้นทุน/เพิ่มผลิตภาพของ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กระบวนการหลัก และกระบวนการสนับสนุนทั้งระยะสั้นและระยะยาว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7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994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5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สี่เหลี่ยมผืนผ้า 1"/>
          <p:cNvSpPr/>
          <p:nvPr/>
        </p:nvSpPr>
        <p:spPr>
          <a:xfrm>
            <a:off x="-1" y="49212"/>
            <a:ext cx="8354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568108"/>
              </p:ext>
            </p:extLst>
          </p:nvPr>
        </p:nvGraphicFramePr>
        <p:xfrm>
          <a:off x="81452" y="824616"/>
          <a:ext cx="8985180" cy="4628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089310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710643245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346000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501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562251">
                <a:tc gridSpan="9">
                  <a:txBody>
                    <a:bodyPr/>
                    <a:lstStyle/>
                    <a:p>
                      <a:pPr marL="168275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11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  <a:r>
                        <a:rPr kumimoji="0" lang="th-TH" sz="11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40)</a:t>
                      </a:r>
                      <a:endParaRPr kumimoji="0" lang="th-TH" sz="11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th-TH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562251">
                <a:tc>
                  <a:txBody>
                    <a:bodyPr/>
                    <a:lstStyle/>
                    <a:p>
                      <a:pPr marL="622300" marR="0" lvl="0" indent="-622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 </a:t>
                      </a: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ระดับพื้นฐาน(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Basic)</a:t>
                      </a:r>
                      <a:endParaRPr kumimoji="0" lang="th-TH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  <a:p>
                      <a:pPr marL="622300" lvl="0" indent="-622300">
                        <a:defRPr/>
                      </a:pPr>
                      <a:r>
                        <a:rPr lang="th-TH" sz="1600" b="1" dirty="0">
                          <a:solidFill>
                            <a:prstClr val="black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ความสามารถในการ</a:t>
                      </a:r>
                    </a:p>
                    <a:p>
                      <a:pPr marL="622300" lvl="0" indent="-622300">
                        <a:defRPr/>
                      </a:pPr>
                      <a:r>
                        <a:rPr lang="th-TH" sz="1600" b="1" dirty="0">
                          <a:solidFill>
                            <a:prstClr val="black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ติดตามควบคุม</a:t>
                      </a:r>
                    </a:p>
                    <a:p>
                      <a:pPr marL="622300" lvl="0" indent="-622300">
                        <a:defRPr/>
                      </a:pPr>
                      <a:r>
                        <a:rPr lang="th-TH" sz="1600" b="1" dirty="0">
                          <a:solidFill>
                            <a:prstClr val="black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ประสิทธิผลของ</a:t>
                      </a:r>
                    </a:p>
                    <a:p>
                      <a:pPr marL="622300" lvl="0" indent="-622300">
                        <a:defRPr/>
                      </a:pPr>
                      <a:r>
                        <a:rPr lang="th-TH" sz="1600" b="1" dirty="0">
                          <a:solidFill>
                            <a:prstClr val="black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กระบวนการหลัก และ</a:t>
                      </a:r>
                    </a:p>
                    <a:p>
                      <a:pPr marL="622300" lvl="0" indent="-622300">
                        <a:defRPr/>
                      </a:pPr>
                      <a:r>
                        <a:rPr lang="th-TH" sz="1600" b="1" dirty="0">
                          <a:solidFill>
                            <a:prstClr val="black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กระบวนการสนับสนุน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10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1 การเสริมสร้างและพัฒนา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ศักยภาพทุนมนุษย์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ยุทธศาสตร์ที่ 2 การสร้างความเป็นธรรม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ลดความเหลื่อมล้ำในสังคม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มีข้อมูลใน</a:t>
                      </a:r>
                      <a:r>
                        <a:rPr lang="th-TH" sz="9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การแก้ไขข้อร้องเรียนที่รวดเร็วและสร้างสรรค์ เพื่อตอบสนองได้ทันความต้องการ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หน่วยงานมีการกำหนด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ตัวชี้วัดในการติดตาม ควบคุม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 (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Leading</a:t>
                      </a:r>
                    </a:p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Indicator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ทุกกระบวนการ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h-TH" sz="9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หน่วยงานมีการกำหนดตัวชี้วัดที่แสดงถึงความสาเร็จของกระบวนการที่มี</a:t>
                      </a:r>
                    </a:p>
                    <a:p>
                      <a:pPr algn="l"/>
                      <a:r>
                        <a:rPr lang="th-TH" sz="9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ประสิทธิภาพ ประสิทธิผลและส่งผลกระทบต่อยุทธศาสตร์ของสำนักงานปลัด กระทรวงศึกษาธิการ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หน่วยงานมีการกำหนดตัวชี้วัดที่แสดงถึงความสา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เร็จข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องกระบวนการที่มี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ประสิทธิภาพ ประสิทธิผลและส่งผลกระทบต่อยุทธศาสตร์ของสำนักงานปลัด กระทรวงศึกษาธิการ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มีการติดตาม ควบคุมกระบวนการหลัก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และกระบวนการสนับสนุน โดยใช้ข้อมูลและตัวชี้วัดของกระบวนการในมิติต่าง ๆ เพื่อให้เกิดประสิทธิภาพและประสิทธิผลของกระบวนการ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199595"/>
                  </a:ext>
                </a:extLst>
              </a:tr>
              <a:tr h="519001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-</a:t>
                      </a: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9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9FADFE-E6FC-4B71-A348-C211A04D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2E2621D-5291-4A34-BEC5-30C362FCE907}"/>
              </a:ext>
            </a:extLst>
          </p:cNvPr>
          <p:cNvSpPr txBox="1">
            <a:spLocks/>
          </p:cNvSpPr>
          <p:nvPr/>
        </p:nvSpPr>
        <p:spPr>
          <a:xfrm>
            <a:off x="0" y="2672028"/>
            <a:ext cx="9143999" cy="14145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ตัวชี้วัดทางเลือก</a:t>
            </a:r>
          </a:p>
          <a:p>
            <a:pPr algn="ctr">
              <a:lnSpc>
                <a:spcPct val="15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การพัฒนาศักยภาพหน่วยงานสู่การเป็นเป็นระบบราชการ 4.0</a:t>
            </a:r>
            <a:b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PMQA 4.0) 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4D19EC-F488-40E0-9F10-14C156D20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9369"/>
            <a:ext cx="9144000" cy="42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algn="ctr" defTabSz="914400">
              <a:lnSpc>
                <a:spcPct val="12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การประเมินศักยภาพในการดำเนินงาน (</a:t>
            </a:r>
            <a:r>
              <a:rPr lang="en-US" sz="2000" b="1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Base)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85FD3-73A9-4C14-A456-14E037D3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766" y="4460797"/>
            <a:ext cx="7988969" cy="58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00" rIns="40500">
            <a:spAutoFit/>
          </a:bodyPr>
          <a:lstStyle/>
          <a:p>
            <a:pPr algn="ctr" defTabSz="914400">
              <a:lnSpc>
                <a:spcPct val="120000"/>
              </a:lnSpc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การจัดทำคำรับรองการปฏิบัติราชการของหน่วยงานในสังกัดสำนักงานปลัดกระทรวงศึกษาธิการ ประจำปีงบประมาณ พ.ศ. 2566</a:t>
            </a:r>
          </a:p>
        </p:txBody>
      </p:sp>
    </p:spTree>
    <p:extLst>
      <p:ext uri="{BB962C8B-B14F-4D97-AF65-F5344CB8AC3E}">
        <p14:creationId xmlns:p14="http://schemas.microsoft.com/office/powerpoint/2010/main" val="457658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148C97-BF71-48BC-A3AB-880172F47797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4400">
              <a:defRPr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lang="th-TH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CAF5264-DB1D-4E1C-B0E3-107C133A787E}"/>
              </a:ext>
            </a:extLst>
          </p:cNvPr>
          <p:cNvSpPr/>
          <p:nvPr/>
        </p:nvSpPr>
        <p:spPr bwMode="gray">
          <a:xfrm>
            <a:off x="51180" y="782417"/>
            <a:ext cx="8091794" cy="505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fontAlgn="base"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7EFCA-4D71-4AFC-9F35-9011ABA92778}"/>
              </a:ext>
            </a:extLst>
          </p:cNvPr>
          <p:cNvSpPr/>
          <p:nvPr/>
        </p:nvSpPr>
        <p:spPr>
          <a:xfrm>
            <a:off x="112220" y="777120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th-TH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ระดับความสำเร็จในการส่งเสริมผู้เรียนให้เกิดความสามารถในการแข่งขันการพัฒนาทุนมนุษย์          ด้านทักษะ (</a:t>
            </a:r>
            <a:r>
              <a:rPr lang="en-US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</a:t>
            </a:r>
            <a:r>
              <a:rPr lang="th-TH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แรงงานในอนาคต (</a:t>
            </a:r>
            <a:r>
              <a:rPr lang="en-US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 Workforce</a:t>
            </a:r>
            <a:r>
              <a:rPr lang="th-TH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altLang="th-TH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กลุ่ม 4">
            <a:extLst>
              <a:ext uri="{FF2B5EF4-FFF2-40B4-BE49-F238E27FC236}">
                <a16:creationId xmlns:a16="http://schemas.microsoft.com/office/drawing/2014/main" id="{56CE743D-D165-4E33-A177-E9849A554641}"/>
              </a:ext>
            </a:extLst>
          </p:cNvPr>
          <p:cNvGrpSpPr>
            <a:grpSpLocks/>
          </p:cNvGrpSpPr>
          <p:nvPr/>
        </p:nvGrpSpPr>
        <p:grpSpPr bwMode="auto">
          <a:xfrm rot="21380716">
            <a:off x="8206079" y="593907"/>
            <a:ext cx="958595" cy="927377"/>
            <a:chOff x="8104099" y="1612427"/>
            <a:chExt cx="1164188" cy="958197"/>
          </a:xfrm>
        </p:grpSpPr>
        <p:pic>
          <p:nvPicPr>
            <p:cNvPr id="16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DDE5C0AF-6352-4F01-BBBB-F10199581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8190229" y="1612427"/>
              <a:ext cx="937100" cy="958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D2864780-546A-48A8-A699-3BF42F515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29999">
              <a:off x="8104099" y="1912521"/>
              <a:ext cx="1164188" cy="445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defTabSz="914400" eaLnBrk="1" hangingPunct="1">
                <a:defRPr/>
              </a:pPr>
              <a:r>
                <a:rPr lang="th-TH" altLang="th-TH" sz="1100" dirty="0">
                  <a:solidFill>
                    <a:prstClr val="black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</a:p>
            <a:p>
              <a:pPr algn="ctr" defTabSz="914400" eaLnBrk="1" hangingPunct="1">
                <a:defRPr/>
              </a:pPr>
              <a:r>
                <a:rPr lang="th-TH" altLang="th-TH" sz="1100" dirty="0">
                  <a:solidFill>
                    <a:prstClr val="black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1</a:t>
              </a:r>
              <a:r>
                <a:rPr lang="en-US" altLang="th-TH" sz="1100" dirty="0">
                  <a:solidFill>
                    <a:prstClr val="black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0</a:t>
              </a:r>
              <a:endParaRPr lang="th-TH" altLang="th-TH" sz="1100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680E1F-361F-4CC4-860B-E0A9F33C1042}"/>
              </a:ext>
            </a:extLst>
          </p:cNvPr>
          <p:cNvSpPr txBox="1"/>
          <p:nvPr/>
        </p:nvSpPr>
        <p:spPr>
          <a:xfrm>
            <a:off x="22425" y="1272728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EA553-9016-42A9-86D5-34394241B89B}"/>
              </a:ext>
            </a:extLst>
          </p:cNvPr>
          <p:cNvSpPr txBox="1"/>
          <p:nvPr/>
        </p:nvSpPr>
        <p:spPr>
          <a:xfrm>
            <a:off x="45396" y="4855444"/>
            <a:ext cx="5475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 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1100" b="1" u="sng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AFE852E-4A7E-45A0-B2FB-6671F9814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1953"/>
              </p:ext>
            </p:extLst>
          </p:nvPr>
        </p:nvGraphicFramePr>
        <p:xfrm>
          <a:off x="45396" y="5059680"/>
          <a:ext cx="6022716" cy="1702565"/>
        </p:xfrm>
        <a:graphic>
          <a:graphicData uri="http://schemas.openxmlformats.org/drawingml/2006/table">
            <a:tbl>
              <a:tblPr firstRow="1" bandRow="1"/>
              <a:tblGrid>
                <a:gridCol w="2208106">
                  <a:extLst>
                    <a:ext uri="{9D8B030D-6E8A-4147-A177-3AD203B41FA5}">
                      <a16:colId xmlns:a16="http://schemas.microsoft.com/office/drawing/2014/main" val="4253706366"/>
                    </a:ext>
                  </a:extLst>
                </a:gridCol>
                <a:gridCol w="1318437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496173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7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8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8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8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625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มีแผนงาน โครงการ หรือกิจกรรมในการส่งเสริมผู้เรียนให้เกิดความสามารถในการแข่งขันการพัฒนาทุนมนุษย์ด้านทักษะและแรงงานในอนาคต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กรณีสำนักงานศึกษาธิการภาค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กลุ่มพัฒนาระบบบริหาร ภายในวันที่ 28 กุมภาพันธ์ 2566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กรณีสำนักงานศึกษาธิการจังหวัด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ให้สำนักงานศึกษาธิการภาค ภายในวันที่ 28 กุมภาพันธ์ 2566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ดำเนินกิจกรรมตามแผนงาน/โครงการฯ ให้บรรลุเป้าหมายทุกกิจกรรม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h-TH" sz="800" b="0" u="sng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สำนักงานศึกษาธิการภาค</a:t>
                      </a:r>
                      <a:endParaRPr lang="en-US" sz="800" b="0" u="sng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มีผลการคัดเลือก </a:t>
                      </a: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Best practice  </a:t>
                      </a: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ระดับภาคจำนวน 1 หลักสูตร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มีรายงานผลการดำเนินงานโครงการ จำนวน 1 เล่ม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800" b="0" u="sng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สำนักงานศึกษาธิการจังหวัด</a:t>
                      </a:r>
                      <a:endParaRPr lang="en-US" sz="800" b="0" u="sng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มีผลการคัดเลือก </a:t>
                      </a: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Best practice </a:t>
                      </a: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ระดับจังหวัด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มีหลักสูตรต่อเนื่องเชื่อมโยงการศึกษาขั้นพื้นฐานกับอาชีวศึกษาและอุดมศึกษาแบบบูรณาการที่ส่งเสริมให้ผู้เรียนมีความรู้ ทักษะ และเจตคติที่ดีต่อการประกอบอาชีพ เพิ่มขึ้นอย่างน้อย 3 หลักสูตร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รายงานผลการดำเนินงานโครงการ จำนวน 1 เล่ม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9" name="ตาราง 9">
            <a:extLst>
              <a:ext uri="{FF2B5EF4-FFF2-40B4-BE49-F238E27FC236}">
                <a16:creationId xmlns:a16="http://schemas.microsoft.com/office/drawing/2014/main" id="{72C44FB9-B208-4565-B95B-F3D10655B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94935"/>
              </p:ext>
            </p:extLst>
          </p:nvPr>
        </p:nvGraphicFramePr>
        <p:xfrm>
          <a:off x="6274865" y="2685884"/>
          <a:ext cx="2617975" cy="2126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758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ผู้เรียนที่จบการศึกษาในระดับการศึกษาขั้นพื้นฐานและอาชีวศึกษา ในพื้นที่รับผิดชอบของสำนักงานศึกษาธิการภาค/จังหวัด มีหลักสูตรทางเลือกเข้าสู่การศึกษาในระดับที่สูงขึ้นที่หลากหลาย สอดคล้องกับศักยภาพของผู้เรียน ความต้องการและบริบทของพื้นที่ระดับจังหวัดและภูมิภาค สามารถใช้ความรู้และประสบการณ์ในการประกอบอาชีพและมีงานทำได้ตามความถนัดและความสนใจ เกิดการบูรณาการของเครือข่ายที่เข้มแข็งในการดำเนินงานการพัฒนาคุณภาพการจัดการศึกษาของหน่วยงานทุกสังกัด รวมทั้งพัฒนาและผลิตกำลังแรงงานเพื่อส่งต่อให้กับสถานประกอบการในพื้นที่รับผิดชอบ</a:t>
                      </a:r>
                      <a:endParaRPr lang="th-TH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91463418-E2CF-4BBE-84A0-D44E62D74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97129"/>
              </p:ext>
            </p:extLst>
          </p:nvPr>
        </p:nvGraphicFramePr>
        <p:xfrm>
          <a:off x="6242065" y="4905997"/>
          <a:ext cx="2617975" cy="120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นางนัตยา  หล้าทูนธีรกูล</a:t>
                      </a: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606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081-3206265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ตาราง 9">
            <a:extLst>
              <a:ext uri="{FF2B5EF4-FFF2-40B4-BE49-F238E27FC236}">
                <a16:creationId xmlns:a16="http://schemas.microsoft.com/office/drawing/2014/main" id="{B67FFC22-7C1E-42F8-8F48-5A8D35EF7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26296"/>
              </p:ext>
            </p:extLst>
          </p:nvPr>
        </p:nvGraphicFramePr>
        <p:xfrm>
          <a:off x="99305" y="1492066"/>
          <a:ext cx="6114782" cy="2286000"/>
        </p:xfrm>
        <a:graphic>
          <a:graphicData uri="http://schemas.openxmlformats.org/drawingml/2006/table">
            <a:tbl>
              <a:tblPr firstRow="1" bandRow="1"/>
              <a:tblGrid>
                <a:gridCol w="6114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502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นี้เป็นตัวชี้วัดที่ใช้ในการประเมินผลการปฏิบัติราชการตามภารกิจบริบทของพื้นที่กลุ่มจังหวัดโดยมุ่งหมายให้ศึกษาธิการภาคและศึกษาธิการจังหวัดดำเนินงานตามแผนงานโครงการกิจกรรมเพื่อส่งเสริมหรือสนับสนุนหรือดำเนินการขับเคลื่อนการจัดการศึกษาในระดับพื้นที่ให้ผู้เรียนเกิดความสามารถในการแข่งขันนำความรู้และทักษะไปใช้ในการประกอบอาชีพตามความถนัดและความสนใจ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ความสำเร็จในการส่งเสริมผู้เรียนให้เกิดความสามารถในการแข่งขันการพัฒนาทุนมนุษย์ด้านทักษะและแรงงานในอนาคต มีดังต่อไปนี้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กิจกรรมที่ 1 ส่งเสริมหรือสนับสนุนให้มี</a:t>
                      </a:r>
                      <a:r>
                        <a:rPr lang="th-TH" sz="800" b="0" kern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การพัฒนาหลักสูตรการศึกษา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ที่มีความเชื่อมโยงต่อการ จัดการเรียนรู้ของผู้เรียน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กิจกรรมที่ 2 ส่งเสริมหรือสนับสนุนให้หน่วยงานที่เกี่ยวข้องในเขตพื้นที่</a:t>
                      </a:r>
                      <a:r>
                        <a:rPr lang="th-TH" sz="800" b="0" kern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เข้ามามีส่วนร่วมหรือบูรณาการหลักสูตร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อเนื่องเชื่อมโยงก่อให้เกิดความสามารถในการแข่งขันเกิดความรู้และทักษะตลอดจนมีกำลังคนที่เพียงพอต่อตลาดแรงงานในอนาคต</a:t>
                      </a:r>
                    </a:p>
                    <a:p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กิจกรรมที่ 3 ส่งเสริมหรือสนับสนุนให้</a:t>
                      </a:r>
                      <a:r>
                        <a:rPr lang="th-TH" sz="800" b="0" kern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สถานประกอบการเข้ามามีส่วนร่วม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ในการจัดทำหลักสูตรเชื่อมโยงและเพื่อให้มีความสอดคล้องกับตลาดแรงงานในอนาคต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ลักษณะของการเชื่อมโยงการศึกษาขั้นพื้นฐาน กับอาชีวศึกษาและอุดมศึกษา หมายถึงวิธีการที่สถานศึกษา</a:t>
                      </a:r>
                      <a:r>
                        <a:rPr lang="th-TH" sz="8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คุ่พัฒ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นาร่วมกันจัดการศึกษาตั้งแต่สองสถาบัน มี 5 ลักษณะของการเชื่อมโยง  ดังนี้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1. ระดับการศึกษาขั้นพื้นฐาน เชื่อมโยงกับ ระดับอาชีวศึกษา (ระดับมัธยมศึกษาตอนต้นการศึกษาขั้นพื้นฐาน สามารถเทียบโอนผลการเรียนกับ ประกาศนียบัตรวิชาชีพของอาชีวศึกษา 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1-3 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ปวช.)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2.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ระดับการศึกษาขั้นพื้นฐาน เชื่อมโยงกับ ระดับอาชีวศึกษา (ระดับมัธยมศึกษาตอนปลายสามารถเทียบโอนผลการเรียนกับประกาศนียบัตรวิชาชีพชั้นสูง) (ม.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4-6 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เทียบโอนกับ ปวส.)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3.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ระดับการศึกษาอาชีวศึกษาเชื่อมโยงกับระดับอุดมศึกษา (ระดับประกาศนียบัตรวิชาชีพ หรือระดับประกาศนียบัตรวิชาชีพชั้นสูงสามารถเทียบโอนผลการเรียน (</a:t>
                      </a:r>
                      <a:r>
                        <a:rPr lang="th-TH" sz="800" b="0" i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ปวช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หรือ ปวส. เทียบโอนกับ ป.ตรี)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4.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ระดับการศึกษาขั้นพื้นฐานเชื่อมโยงกับ ระดับอุดมศึกษา (ระดับมัธยมศึกษาตอนปลายสามารถเทียบโอนผลการเรียนกับ ป.ตรี) (ม. 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4-6 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เทียบโอนกับ ป.ตรี)</a:t>
                      </a:r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5.</a:t>
                      </a: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การศึกษาขั้นพื้นฐาน เชื่อมโยงกับ ระดับอาชีวศึกษา และระดับอุดมศึกษา (การศึกษาขั้นพื้นฐาน </a:t>
                      </a:r>
                      <a:b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i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เชื่อมโยงกับ ระดับอาชีวศึกษา และอาชีวศึกษาสามารถเทียบโอนผลการเรียนกับอุดมศึกษา)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ตาราง 9">
            <a:extLst>
              <a:ext uri="{FF2B5EF4-FFF2-40B4-BE49-F238E27FC236}">
                <a16:creationId xmlns:a16="http://schemas.microsoft.com/office/drawing/2014/main" id="{E55F376C-701D-423F-8D4C-15BBCA980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8840"/>
              </p:ext>
            </p:extLst>
          </p:nvPr>
        </p:nvGraphicFramePr>
        <p:xfrm>
          <a:off x="6274865" y="1492065"/>
          <a:ext cx="2585175" cy="1193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934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เกณฑ์การประเมิน ใช้ตามเป้าหมายของสำนักงานศึกษาธิการภาค/จังหวัด ได้กำหนด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กรณีส่งเอกสารแผนงาน/โครงการ ไม่เป็นไปตาม</a:t>
                      </a:r>
                      <a:b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ระยะเวลาที่กำหนด หักคะแนน 2 คะแนน </a:t>
                      </a:r>
                      <a:b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จากคะแนนเฉลี่ยถ่วงน้ำหนักของตัวชี้วัดนี้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5E8CFDE0-268C-422A-ABE4-5CD8415B2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22591"/>
              </p:ext>
            </p:extLst>
          </p:nvPr>
        </p:nvGraphicFramePr>
        <p:xfrm>
          <a:off x="35177" y="3792196"/>
          <a:ext cx="5896292" cy="1049118"/>
        </p:xfrm>
        <a:graphic>
          <a:graphicData uri="http://schemas.openxmlformats.org/drawingml/2006/table">
            <a:tbl>
              <a:tblPr firstRow="1"/>
              <a:tblGrid>
                <a:gridCol w="228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049">
                  <a:extLst>
                    <a:ext uri="{9D8B030D-6E8A-4147-A177-3AD203B41FA5}">
                      <a16:colId xmlns:a16="http://schemas.microsoft.com/office/drawing/2014/main" val="748137796"/>
                    </a:ext>
                  </a:extLst>
                </a:gridCol>
                <a:gridCol w="84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2485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739202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</a:tblGrid>
              <a:tr h="220126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2498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หลักสูตรที่ใช้ในการส่งเสริมผู้เรียนให้เกิดความสามารถในการแข่งขันการพัฒนาทุนมนุษย์ด้านทักษะ (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</a:t>
                      </a: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แรงงานในอนาคต (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Future Workforce</a:t>
                      </a: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sz="8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829D6309-AF8F-4978-8AE6-80734382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146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148C97-BF71-48BC-A3AB-880172F47797}"/>
              </a:ext>
            </a:extLst>
          </p:cNvPr>
          <p:cNvSpPr txBox="1"/>
          <p:nvPr/>
        </p:nvSpPr>
        <p:spPr>
          <a:xfrm>
            <a:off x="99304" y="66463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ตัวชี้วัดสำนักงานศึกษาธิการจังหวัดขอนแก่น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CAF5264-DB1D-4E1C-B0E3-107C133A787E}"/>
              </a:ext>
            </a:extLst>
          </p:cNvPr>
          <p:cNvSpPr/>
          <p:nvPr/>
        </p:nvSpPr>
        <p:spPr bwMode="gray">
          <a:xfrm>
            <a:off x="51180" y="782416"/>
            <a:ext cx="8043934" cy="44794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7EFCA-4D71-4AFC-9F35-9011ABA92778}"/>
              </a:ext>
            </a:extLst>
          </p:cNvPr>
          <p:cNvSpPr/>
          <p:nvPr/>
        </p:nvSpPr>
        <p:spPr>
          <a:xfrm>
            <a:off x="112220" y="777120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2. </a:t>
            </a: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ระดับความสำเร็จในการส่งเสริมผู้เรียนให้มีคุณลักษณะและทักษะการเรียนรู้ในศตวรรษที่ 21</a:t>
            </a:r>
            <a:endParaRPr kumimoji="0" lang="th-TH" alt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pSp>
        <p:nvGrpSpPr>
          <p:cNvPr id="14" name="กลุ่ม 4">
            <a:extLst>
              <a:ext uri="{FF2B5EF4-FFF2-40B4-BE49-F238E27FC236}">
                <a16:creationId xmlns:a16="http://schemas.microsoft.com/office/drawing/2014/main" id="{56CE743D-D165-4E33-A177-E9849A554641}"/>
              </a:ext>
            </a:extLst>
          </p:cNvPr>
          <p:cNvGrpSpPr>
            <a:grpSpLocks/>
          </p:cNvGrpSpPr>
          <p:nvPr/>
        </p:nvGrpSpPr>
        <p:grpSpPr bwMode="auto">
          <a:xfrm rot="21380716">
            <a:off x="8224909" y="764574"/>
            <a:ext cx="958595" cy="927377"/>
            <a:chOff x="8104099" y="1612427"/>
            <a:chExt cx="1164188" cy="958197"/>
          </a:xfrm>
        </p:grpSpPr>
        <p:pic>
          <p:nvPicPr>
            <p:cNvPr id="16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DDE5C0AF-6352-4F01-BBBB-F10199581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8190229" y="1612427"/>
              <a:ext cx="937100" cy="958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D2864780-546A-48A8-A699-3BF42F515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29999">
              <a:off x="8104099" y="1912521"/>
              <a:ext cx="1164188" cy="445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น้ำหนัก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15</a:t>
              </a:r>
              <a:endParaRPr kumimoji="0" lang="th-TH" alt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680E1F-361F-4CC4-860B-E0A9F33C1042}"/>
              </a:ext>
            </a:extLst>
          </p:cNvPr>
          <p:cNvSpPr txBox="1"/>
          <p:nvPr/>
        </p:nvSpPr>
        <p:spPr>
          <a:xfrm>
            <a:off x="22425" y="1297412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20" name="ตาราง 9">
            <a:extLst>
              <a:ext uri="{FF2B5EF4-FFF2-40B4-BE49-F238E27FC236}">
                <a16:creationId xmlns:a16="http://schemas.microsoft.com/office/drawing/2014/main" id="{3F9FE716-CC68-4505-ACDC-00D84F7BFCE3}"/>
              </a:ext>
            </a:extLst>
          </p:cNvPr>
          <p:cNvGraphicFramePr>
            <a:graphicFrameLocks noGrp="1"/>
          </p:cNvGraphicFramePr>
          <p:nvPr/>
        </p:nvGraphicFramePr>
        <p:xfrm>
          <a:off x="88527" y="1558222"/>
          <a:ext cx="8842814" cy="2046597"/>
        </p:xfrm>
        <a:graphic>
          <a:graphicData uri="http://schemas.openxmlformats.org/drawingml/2006/table">
            <a:tbl>
              <a:tblPr firstRow="1" bandRow="1"/>
              <a:tblGrid>
                <a:gridCol w="8842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65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คุณลักษณะและทักษะการเรียนรู้ในศตวรรษที่ 21 (ทักษะของเด็กในศตวรรษที่ 21)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3R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8C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ประกอบด้วย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คือ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Reading -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สามารถอ่านออก,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W)</a:t>
                      </a:r>
                      <a:r>
                        <a:rPr lang="en-US" sz="8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Riting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สามารถเขียนได้,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A)</a:t>
                      </a:r>
                      <a:r>
                        <a:rPr lang="en-US" sz="8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Rithmatic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มีทักษะในการคำนวณ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8C </a:t>
                      </a:r>
                      <a:r>
                        <a:rPr lang="th-TH" sz="8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คือ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Critical Thinking and Problem Solving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มีทักษะในการคิดวิเคราะห์ การคิดอย่างมีวิจารณญาณ และแก้ไขปัญหาได้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Creativity and Innovation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คิดอย่างสร้างสรรค์ คิดเชิงนวัตกรรม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Collaboration Teamwork and Leadership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ความร่วมมือ การทำงานเป็นทีม และภาวะผู้นำ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Communication Information and Media Literacy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ทักษะในการสื่อสาร และการรู้เท่าทันสื่อ</a:t>
                      </a:r>
                      <a:b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Cross-cultural Understanding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ความเข้าใจความแตกต่างทางวัฒนธรรม กระบวนการคิดข้ามวัฒนธรรม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Computing and ICT Literacy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ทักษะการใช้คอมพิวเตอร์ และการรู้เท่าทันเทคโนโลยี 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Career and Learning Skills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ทักษะทางอาชีพ และการเรียนรู้ 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Compassion :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มีคุณธรรม มีเมตตา กรุณา มีระเบียบวินัย ซึ่งเป็นคุณลักษณะพื้นฐานสำคัญของทักษะขั้นต้นทั้งหมด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ระดับความสำเร็จในการส่งเสริมผู้เรียนให้มีคุณลักษณะและทักษะการเรียนรู้ในศตวรรษที่ 21 พิจารณาจากการจัดทำแผนงาน โครงการ หรือกิจกรรมที่ประกอบด้วย กิจกรรมอย่างน้อย 2 กิจกรรมจาก 4 กิจกรรม ดังต่อไปนี้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กิจกรรมที่ 1 ส่งเสริมหรือสนับสนุนให้มีการพัฒนาเทคนิค/วิธีการการจัดการเรียนรู้ ที่สอดคล้องกับทักษะแห่งศตวรรษที่ 21 สู่ระดับห้องเรียน ของหน่วยงานทางการศึกษาหรือสถานศึกษาในสังกัดสำนักงานปลัด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กระทรวงศึกษาธิการ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กิจกรรมที่ 2 ส่งเสริมหรือสนับสนุนให้มีการพัฒนาสื่อ นวัตกรรม เทคนิค/วิธารจัดการเรียนรู้ที่ครอบคลุมด้านทักษะ คุณลักษณะ ความสามารถด้านทักษะการเรียนรู้ และนวัตกรรม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Learning and Innovation Skills)</a:t>
                      </a:r>
                      <a:b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ตามบริบทของหน่วยงานทางการศึกษาหรือสถานศึกษาในสังกัดสำนักงานปลัดกระทรวงศึกษาธิการ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กิจกรรมที่ 3 ส่งเสริมหรือสนับสนุนให้มีการพัฒนาศักยภาพครู ด้านการจัดการเรียนรู้ที่สอดคล้องกับทักษะแห่งศตวรรษที่ 21 ด้านทักษะการเรียนรู้และนวัตกรรม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Learning and Innovation Skills)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ของหน่วยงาน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ทางการศึกษาหรือสถานศึกษาในสังกัดสำนักงานปลัดกระทรวงศึกษาธิการ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กิจกรรมที่ 4 ส่งเสริม สนับสนุน หรือจัดการประกวด/แข่งขัน/จัดค่าย/แลกเปลี่ยนเรียนรู้ เพื่อพัฒนาทักษะแห่งศตวรรษที่ 21 ด้านทักษะการเรียนรู้และนวัตกรรม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Learning and Innovation Skills)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สำหรับครูและ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นักเรียน ของหน่วยงานทางการศึกษาหรือสถานศึกษาในสังกัดสำนักงานปลัดกระทรวงศึกษาธิการ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845D46D-F628-4F06-B66B-B2DAFF4E9914}"/>
              </a:ext>
            </a:extLst>
          </p:cNvPr>
          <p:cNvSpPr txBox="1"/>
          <p:nvPr/>
        </p:nvSpPr>
        <p:spPr>
          <a:xfrm>
            <a:off x="99305" y="3641826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EA553-9016-42A9-86D5-34394241B89B}"/>
              </a:ext>
            </a:extLst>
          </p:cNvPr>
          <p:cNvSpPr txBox="1"/>
          <p:nvPr/>
        </p:nvSpPr>
        <p:spPr>
          <a:xfrm>
            <a:off x="88527" y="5046580"/>
            <a:ext cx="5475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en-US" sz="1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AFE852E-4A7E-45A0-B2FB-6671F9814525}"/>
              </a:ext>
            </a:extLst>
          </p:cNvPr>
          <p:cNvGraphicFramePr>
            <a:graphicFrameLocks noGrp="1"/>
          </p:cNvGraphicFramePr>
          <p:nvPr/>
        </p:nvGraphicFramePr>
        <p:xfrm>
          <a:off x="99305" y="5458263"/>
          <a:ext cx="6022716" cy="1252350"/>
        </p:xfrm>
        <a:graphic>
          <a:graphicData uri="http://schemas.openxmlformats.org/drawingml/2006/table">
            <a:tbl>
              <a:tblPr firstRow="1" bandRow="1"/>
              <a:tblGrid>
                <a:gridCol w="2007572">
                  <a:extLst>
                    <a:ext uri="{9D8B030D-6E8A-4147-A177-3AD203B41FA5}">
                      <a16:colId xmlns:a16="http://schemas.microsoft.com/office/drawing/2014/main" val="4253706366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7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625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จัดทำแผนงาน โครงการ หรือกิจกรรม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ในการส่งเสริมผู้เรียนให้มีคุณลักษณะ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และทักษะการเรียนรู้ในศตวรรษที่ 21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มีรายงานผลการดำเนินงานตาม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แผนงาน โครงการ หรือกิจกรรมในการ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ส่งเสริมผู้เรียนให้มีคุณลักษณะและ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ทักษะการเรียนรู้ในศตวรรษที่ 21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มีผลการดำเนินงานตามแผนงานโครงการ หรือกิจกรรมในการส่งเสริมผู้เรียนให้มีคุณลักษณะและทักษะการเรียนรู้ในศตวรรษที่ 21 เป็นตามเป้าหมายที่กำหนด ร้อยละ 80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มีผลการดำเนินงานตามแผนงาน โครงการ หรือกิจกรรมในการส่งเสริมผู้เรียนให้มีคุณลักษณะและทักษะการเรียนรู้ในศตวรรษที่ 21 เป็นตามเป้าหมายที่กำหนด ร้อยละ 100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8" name="Table 48">
            <a:extLst>
              <a:ext uri="{FF2B5EF4-FFF2-40B4-BE49-F238E27FC236}">
                <a16:creationId xmlns:a16="http://schemas.microsoft.com/office/drawing/2014/main" id="{784AFFCC-4CAA-45F6-AA5E-5E658925A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43304"/>
              </p:ext>
            </p:extLst>
          </p:nvPr>
        </p:nvGraphicFramePr>
        <p:xfrm>
          <a:off x="99304" y="3940443"/>
          <a:ext cx="6022717" cy="956063"/>
        </p:xfrm>
        <a:graphic>
          <a:graphicData uri="http://schemas.openxmlformats.org/drawingml/2006/table">
            <a:tbl>
              <a:tblPr firstRow="1"/>
              <a:tblGrid>
                <a:gridCol w="216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300294">
                  <a:extLst>
                    <a:ext uri="{9D8B030D-6E8A-4147-A177-3AD203B41FA5}">
                      <a16:colId xmlns:a16="http://schemas.microsoft.com/office/drawing/2014/main" val="2336767433"/>
                    </a:ext>
                  </a:extLst>
                </a:gridCol>
                <a:gridCol w="1264795">
                  <a:extLst>
                    <a:ext uri="{9D8B030D-6E8A-4147-A177-3AD203B41FA5}">
                      <a16:colId xmlns:a16="http://schemas.microsoft.com/office/drawing/2014/main" val="2173641478"/>
                    </a:ext>
                  </a:extLst>
                </a:gridCol>
              </a:tblGrid>
              <a:tr h="33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endParaRPr lang="th-TH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kumimoji="0" lang="th-TH" altLang="th-TH" sz="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ระดับความสำเร็จในการส่งเสริมผู้เรียนให้มีคุณลักษณะและทักษะการเรียนรู้ในศตวรรษที่ 21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.....-......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ตาราง 9">
            <a:extLst>
              <a:ext uri="{FF2B5EF4-FFF2-40B4-BE49-F238E27FC236}">
                <a16:creationId xmlns:a16="http://schemas.microsoft.com/office/drawing/2014/main" id="{72C44FB9-B208-4565-B95B-F3D10655B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30056"/>
              </p:ext>
            </p:extLst>
          </p:nvPr>
        </p:nvGraphicFramePr>
        <p:xfrm>
          <a:off x="6325298" y="3641826"/>
          <a:ext cx="2617975" cy="2200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173811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9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โรงเรียนกลุ่มเป้าหมายมีวิธีจัดการเรียนรู้ด้านความเป็นพลเมืองดีตามรอยพระยุคลบาทด้านการศึกษา สู่การปฏิบัติ ให้สอดคล้องกับทักษะแห่งศตวรรษที่ 21 สู่ระดับห้องเรียน </a:t>
                      </a:r>
                    </a:p>
                    <a:p>
                      <a:r>
                        <a:rPr lang="th-TH" sz="9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เพื่อนำเสนอผลการดำเนินงานและแลกเปลี่ยนเรียนรู้ผลการส่งเสริม สนับสนุนการดำเนินงานตามพระบรมรา</a:t>
                      </a:r>
                      <a:r>
                        <a:rPr lang="th-TH" sz="9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โชบาย</a:t>
                      </a:r>
                      <a:r>
                        <a:rPr lang="th-TH" sz="9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ด้านการศึกษาสู่การปฏิบัติที่สอดคล้องกับทักษะแห่งศตวรรษที่ 21  ด้านทักษะการเรียนรู้และนวัตกรรม ในพื้นที่รับผิดชอบสำนักงานศึกษาธิการจังหวัด</a:t>
                      </a:r>
                      <a:endParaRPr kumimoji="0" lang="th-TH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91463418-E2CF-4BBE-84A0-D44E62D74C27}"/>
              </a:ext>
            </a:extLst>
          </p:cNvPr>
          <p:cNvGraphicFramePr>
            <a:graphicFrameLocks noGrp="1"/>
          </p:cNvGraphicFramePr>
          <p:nvPr/>
        </p:nvGraphicFramePr>
        <p:xfrm>
          <a:off x="6313366" y="5570649"/>
          <a:ext cx="2617975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3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นางรวิปรียา  แดนเสนา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497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095-6629079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539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148C97-BF71-48BC-A3AB-880172F47797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ตัวชี้วัดสำนักงานศึกษาธิการจังหวัดขอนแก่น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CAF5264-DB1D-4E1C-B0E3-107C133A787E}"/>
              </a:ext>
            </a:extLst>
          </p:cNvPr>
          <p:cNvSpPr/>
          <p:nvPr/>
        </p:nvSpPr>
        <p:spPr bwMode="gray">
          <a:xfrm>
            <a:off x="51180" y="815972"/>
            <a:ext cx="8043934" cy="44794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7EFCA-4D71-4AFC-9F35-9011ABA92778}"/>
              </a:ext>
            </a:extLst>
          </p:cNvPr>
          <p:cNvSpPr/>
          <p:nvPr/>
        </p:nvSpPr>
        <p:spPr>
          <a:xfrm>
            <a:off x="112220" y="902955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3. </a:t>
            </a: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ร้อยละของเด็กปฐมวัยที่ได้รับการศึกษาระดับปฐมวัย</a:t>
            </a:r>
            <a:endParaRPr kumimoji="0" lang="th-TH" alt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pSp>
        <p:nvGrpSpPr>
          <p:cNvPr id="14" name="กลุ่ม 4">
            <a:extLst>
              <a:ext uri="{FF2B5EF4-FFF2-40B4-BE49-F238E27FC236}">
                <a16:creationId xmlns:a16="http://schemas.microsoft.com/office/drawing/2014/main" id="{56CE743D-D165-4E33-A177-E9849A554641}"/>
              </a:ext>
            </a:extLst>
          </p:cNvPr>
          <p:cNvGrpSpPr>
            <a:grpSpLocks/>
          </p:cNvGrpSpPr>
          <p:nvPr/>
        </p:nvGrpSpPr>
        <p:grpSpPr bwMode="auto">
          <a:xfrm rot="21380716">
            <a:off x="8221043" y="704054"/>
            <a:ext cx="958595" cy="927377"/>
            <a:chOff x="8104099" y="1549768"/>
            <a:chExt cx="1164188" cy="958197"/>
          </a:xfrm>
        </p:grpSpPr>
        <p:pic>
          <p:nvPicPr>
            <p:cNvPr id="16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DDE5C0AF-6352-4F01-BBBB-F10199581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8216316" y="1549768"/>
              <a:ext cx="937100" cy="958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D2864780-546A-48A8-A699-3BF42F515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29999">
              <a:off x="8104099" y="1912521"/>
              <a:ext cx="1164188" cy="445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น้ำหนัก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15</a:t>
              </a:r>
              <a:endParaRPr kumimoji="0" lang="th-TH" alt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680E1F-361F-4CC4-860B-E0A9F33C1042}"/>
              </a:ext>
            </a:extLst>
          </p:cNvPr>
          <p:cNvSpPr txBox="1"/>
          <p:nvPr/>
        </p:nvSpPr>
        <p:spPr>
          <a:xfrm>
            <a:off x="22425" y="1321659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20" name="ตาราง 9">
            <a:extLst>
              <a:ext uri="{FF2B5EF4-FFF2-40B4-BE49-F238E27FC236}">
                <a16:creationId xmlns:a16="http://schemas.microsoft.com/office/drawing/2014/main" id="{3F9FE716-CC68-4505-ACDC-00D84F7BF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230987"/>
              </p:ext>
            </p:extLst>
          </p:nvPr>
        </p:nvGraphicFramePr>
        <p:xfrm>
          <a:off x="88527" y="1583994"/>
          <a:ext cx="6022717" cy="1688058"/>
        </p:xfrm>
        <a:graphic>
          <a:graphicData uri="http://schemas.openxmlformats.org/drawingml/2006/table">
            <a:tbl>
              <a:tblPr firstRow="1" bandRow="1"/>
              <a:tblGrid>
                <a:gridCol w="6022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880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เด็กปฐมวัย หมายความว่า เด็กซึ่งมีอายุต่ำกว่าหกปีบริบูรณ์ และให้หมายความรวมถึงเด็กซึ่งต้องได้รับการพัฒนาก่อนเข้ารับการศึกษา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ในระดับประถมวัย (ที่มา : มาตรา 3 ตามพระบัญญัติการพัฒนาเด็กปฐมวัย พ.ศ. 2562)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กลุ่มเป้าหมายเด็กปฐมวัย ให้หมายความรวมถึงเด็กที่มีสัญชาติไทย และสัญชาติอื่น ๆ ที่อาศัยอยู่ในในพื้นที่นั้นด้วย (ตามเป้าหมายการพัฒนาที่ยั่งยืน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Sustainable Development Goals : SDGs)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เป้าหมายที่ 4 สร้างหลักประกันว่าทุกคนมีการศึกษาที่มีคุณภาพอย่างครอบคลุมและเท่าเทียมและสนับสนุนโอกาสในการเรียนรู้ตลอดชีวิต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เด็กปฐมวัยกลุ่มเป้าหมายตามตัวชี้วัดนี้ หมายถึง เด็กซึ่งมีอายุต่ำกว่าหกปีบริบูรณ์ ที่จะได้รับการศึกษาในระดับก่อนประถมศึกษา ทั้งการศึกษาในระบบและนอกระบบ ทั้งนี้ เด็กปฐมวัยกลุ่มเป้าหมายประกอบด้วย เด็กกลุ่มทั่วไปและเด็กที่มีความต้องการจำเป็นพิเศษ เช่น เด็กพิการ 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เด็กด้อยโอกาส (เด็กถูกทอดทิ้งหรือเด็กกำพร้า เด็กที่อยู่ในชนกลุ่มน้อย เด็กที่ได้รับผลกระทบจากโรคเอดส์หรือโรคติดต่อร้ายแรงที่สังคมรังเกียจ เด็กเร่ร่อน เด็กที่ถูกทำร้ายทารุณ เด็กที่มีปัญหาเกี่ยวกับ</a:t>
                      </a:r>
                      <a:r>
                        <a:rPr lang="th-TH" sz="8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ยาเสพติด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เด็กยากจน)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ร้อยละของเด็กปฐมวัยที่ได้รับการศึกษาระดับปฐมวัย พิจารณาจากการได้รับการศึกษาของเด็กปฐมวัยทั้งในและนอกระบบจากทุกส่วนราชการหรือหน่วยงานที่เกี่ยวข้อง โดยใช้ข้อมูลผลการดำเนินงานในภาพรวมระดับประเทศเทียบกับข้อมูลประชากรระดับอายุ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6 ปี จากกรมการปกครอง กระทรวงมหาดไทย ณ สิ้นปีงบประมาณ พ.ศ. 256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(ข้อมูลการเข้ารับการศึกษา ภาคเรียนที่ 1 ปีการศึกษา 256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ข้อมูลผลการดำเนินงาน ใช้ข้อมูลจากศูนย์เทคโนโลยีสารเทศและการสื่อสาร สำนักงานปลัดกระทรวงศึกษาธิการ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845D46D-F628-4F06-B66B-B2DAFF4E9914}"/>
              </a:ext>
            </a:extLst>
          </p:cNvPr>
          <p:cNvSpPr txBox="1"/>
          <p:nvPr/>
        </p:nvSpPr>
        <p:spPr>
          <a:xfrm>
            <a:off x="88527" y="3245003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EA553-9016-42A9-86D5-34394241B89B}"/>
              </a:ext>
            </a:extLst>
          </p:cNvPr>
          <p:cNvSpPr txBox="1"/>
          <p:nvPr/>
        </p:nvSpPr>
        <p:spPr>
          <a:xfrm>
            <a:off x="51180" y="4151307"/>
            <a:ext cx="5475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en-US" sz="1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AFE852E-4A7E-45A0-B2FB-6671F9814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741669"/>
              </p:ext>
            </p:extLst>
          </p:nvPr>
        </p:nvGraphicFramePr>
        <p:xfrm>
          <a:off x="88527" y="4377707"/>
          <a:ext cx="6022716" cy="1577338"/>
        </p:xfrm>
        <a:graphic>
          <a:graphicData uri="http://schemas.openxmlformats.org/drawingml/2006/table">
            <a:tbl>
              <a:tblPr firstRow="1" bandRow="1"/>
              <a:tblGrid>
                <a:gridCol w="2007572">
                  <a:extLst>
                    <a:ext uri="{9D8B030D-6E8A-4147-A177-3AD203B41FA5}">
                      <a16:colId xmlns:a16="http://schemas.microsoft.com/office/drawing/2014/main" val="4253706366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814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1295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มีแผนงาน/โครงการที่ส่งผลต่อการได้รับการศึกษาระดับปฐมวัย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กรณีสำนักงานศึกษาธิการภาค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กลุ่มพัฒนาระบบบริหาร ภายในกุมภาพันธ์ 2566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กรณีสำนักงานศึกษาธิการจังหวัด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ให้สำนักงานศึกษาธิการภายในกุมภาพันธ์ 2566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ดำเนินกิจกรรมตามแผนงาน/โครงการฯ ได้บรรลุเป้าหมาย</a:t>
                      </a:r>
                      <a:b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ทุกกิจกรรม 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จำนวนเด็กปฐมวัยทั้งในและนอกระบบที่ได้รับการศึกษาระดับปฐมวัยคิดเป็นร้อยละ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เทียบกับจำนวนเด็กปฐมวัยของประเทศ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8" name="Table 48">
            <a:extLst>
              <a:ext uri="{FF2B5EF4-FFF2-40B4-BE49-F238E27FC236}">
                <a16:creationId xmlns:a16="http://schemas.microsoft.com/office/drawing/2014/main" id="{784AFFCC-4CAA-45F6-AA5E-5E658925A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41868"/>
              </p:ext>
            </p:extLst>
          </p:nvPr>
        </p:nvGraphicFramePr>
        <p:xfrm>
          <a:off x="112220" y="3477507"/>
          <a:ext cx="6022717" cy="676051"/>
        </p:xfrm>
        <a:graphic>
          <a:graphicData uri="http://schemas.openxmlformats.org/drawingml/2006/table">
            <a:tbl>
              <a:tblPr firstRow="1"/>
              <a:tblGrid>
                <a:gridCol w="216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300294">
                  <a:extLst>
                    <a:ext uri="{9D8B030D-6E8A-4147-A177-3AD203B41FA5}">
                      <a16:colId xmlns:a16="http://schemas.microsoft.com/office/drawing/2014/main" val="2336767433"/>
                    </a:ext>
                  </a:extLst>
                </a:gridCol>
                <a:gridCol w="1264795">
                  <a:extLst>
                    <a:ext uri="{9D8B030D-6E8A-4147-A177-3AD203B41FA5}">
                      <a16:colId xmlns:a16="http://schemas.microsoft.com/office/drawing/2014/main" val="2173641478"/>
                    </a:ext>
                  </a:extLst>
                </a:gridCol>
              </a:tblGrid>
              <a:tr h="2341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ร้อยละของเด็กปฐมวัยที่ได้รับการศึกษา</a:t>
                      </a:r>
                    </a:p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ระดับปฐมวัย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91463418-E2CF-4BBE-84A0-D44E62D74C27}"/>
              </a:ext>
            </a:extLst>
          </p:cNvPr>
          <p:cNvGraphicFramePr>
            <a:graphicFrameLocks noGrp="1"/>
          </p:cNvGraphicFramePr>
          <p:nvPr/>
        </p:nvGraphicFramePr>
        <p:xfrm>
          <a:off x="6281720" y="5783881"/>
          <a:ext cx="2617975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11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  <a:b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นางกฤษณา  เส</a:t>
                      </a:r>
                      <a:r>
                        <a:rPr kumimoji="0" lang="th-TH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มหิรัญ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นางพัช</a:t>
                      </a:r>
                      <a:r>
                        <a:rPr kumimoji="0" lang="th-TH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รีย์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เดชกุลทอง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418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8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0834567650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8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0814717778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th-TH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C358108F-81BD-4022-B8B5-8EAEEBD524D2}"/>
              </a:ext>
            </a:extLst>
          </p:cNvPr>
          <p:cNvSpPr/>
          <p:nvPr/>
        </p:nvSpPr>
        <p:spPr>
          <a:xfrm>
            <a:off x="6191671" y="1583269"/>
            <a:ext cx="2617975" cy="17142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ขั้นตอนการดำเนินงานในปี 2566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/>
            <a:r>
              <a:rPr lang="en-US" sz="10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10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ประชุมชี้แจง/ทบทวนเรื่อง มาตรฐานสถานพัฒนาเด็กปฐมวัยแห่งชาติและการจัดเก็บรวบรวมข้อมูลพัฒนาการเด็กปฐมวัย (เด็ก 3-6 ปี)              ปีการศึกษา ตามแบบบันทึกการประเมินตามมาตรฐานสถานพัฒนาเด็กปฐมวัยแห่งชาติให้แก่ ผู้รับผิดชอบ/ผู้แทน ทุกสังกัดที่มีสถานพัฒนาเด็กปฐมวัย</a:t>
            </a:r>
          </a:p>
          <a:p>
            <a:pPr lvl="0" defTabSz="914400"/>
            <a:r>
              <a:rPr lang="en-US" sz="10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10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นิเทศ กำกับ ติดตาม ผลการดำเนินงานของสถานพัฒนาเด็กปฐมวัยทุกสังกัด ให้มีคุณภาพตามมาตรฐานสถานพัฒนาเด็กปฐมวัยแห่งชาติ</a:t>
            </a:r>
          </a:p>
          <a:p>
            <a:pPr lvl="0" defTabSz="914400"/>
            <a:r>
              <a:rPr lang="en-US" sz="10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1000" dirty="0">
                <a:solidFill>
                  <a:prstClr val="black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ขยายผล/ต่อยอดนวัตกรรมและแนวปฏิบัติที่ดีเลิศของทุกหน่วยงานที่เกี่ยวข้อง  (</a:t>
            </a:r>
            <a:r>
              <a:rPr lang="en-US" sz="1000" dirty="0">
                <a:solidFill>
                  <a:prstClr val="black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Best  Practices</a:t>
            </a:r>
            <a:r>
              <a:rPr lang="th-TH" sz="1000" dirty="0">
                <a:solidFill>
                  <a:prstClr val="black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) และจัดเวทีแลกเปลี่ยนเรียนรู้ทางวิชาการ</a:t>
            </a:r>
            <a:endParaRPr lang="en-US" sz="1000" dirty="0">
              <a:solidFill>
                <a:prstClr val="black"/>
              </a:solidFill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lvl="0" defTabSz="914400"/>
            <a:endParaRPr lang="th-TH" sz="12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 defTabSz="914400"/>
            <a:endParaRPr lang="th-TH" sz="12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1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11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ประชุมชี้แจง/ทบทวนเรื่อง มาตรฐานสถานพัฒนาเด็กปฐมวัยแห่งชาติและการจัดเก็บรวบรวมข้อมูลพัฒนาการเด็กปฐมวัย (เด็ก 3-6 ปี) ปีการศึกษา 2563 ตามแบบบันทึกการประเมินตามมาตรฐานสถานพัฒนาเด็กปฐมวัยแห่งชาติให้แก่ ผู้รับผิดชอบ/ผู้แทน ทุกสังกัดที่มีสถานพัฒนาเด็กปฐมวัย</a:t>
            </a:r>
          </a:p>
          <a:p>
            <a:r>
              <a:rPr lang="en-US" sz="1100" dirty="0"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1100" dirty="0">
                <a:latin typeface="Angsana New" panose="02020603050405020304" pitchFamily="18" charset="-34"/>
                <a:cs typeface="Angsana New" panose="02020603050405020304" pitchFamily="18" charset="-34"/>
              </a:rPr>
              <a:t> นิเทศ กำกับ ติดตาม ผลการดำเนินงานของสถานพัฒนาเด็กปฐมวัยทุกสังกัด ให้มีคุณภาพตามมาตรฐานสถานพัฒนาเด็กปฐมวัยแห่งชาติ</a:t>
            </a:r>
          </a:p>
          <a:p>
            <a:r>
              <a:rPr lang="en-US" sz="1100" dirty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11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ขยายผล/ต่อยอดนวัตกรรมและแนวปฏิบัติที่ดีเลิศของทุกหน่วยงานที่เกี่ยวข้อง  (</a:t>
            </a:r>
            <a:r>
              <a:rPr lang="en-US" sz="11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Best  Practices</a:t>
            </a:r>
            <a:r>
              <a:rPr lang="th-TH" sz="11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) และจัดเวทีแลกเปลี่ยนเรียนรู้ทางวิชาการ</a:t>
            </a:r>
            <a:endParaRPr lang="en-US" sz="1100" dirty="0"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graphicFrame>
        <p:nvGraphicFramePr>
          <p:cNvPr id="23" name="ตาราง 9">
            <a:extLst>
              <a:ext uri="{FF2B5EF4-FFF2-40B4-BE49-F238E27FC236}">
                <a16:creationId xmlns:a16="http://schemas.microsoft.com/office/drawing/2014/main" id="{9230DBC2-7DA3-46C4-A539-6B7C5B1DD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83683"/>
              </p:ext>
            </p:extLst>
          </p:nvPr>
        </p:nvGraphicFramePr>
        <p:xfrm>
          <a:off x="6281720" y="3413760"/>
          <a:ext cx="2617975" cy="2234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1895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เด็กปฐมวัยทุกสังกัดในจังหวัดขอนแก่น ได้รับการดูแล พัฒนา จัดประสบการณ์เรียนรู้และจัดการศึกษาให้มีพัฒนาการสมวัยในทุกด้าน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2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สถานศึกษา/สถานพัฒนาเด็กปฐมวัย ทุกแห่งได้รับการส่งเสริม สนับสนุนและพัฒนาให้มีคุณภาพตามมาตรฐานสถานพัฒนาเด็กปฐมวัยแห่งชาติ พ.ศ. 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2561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ผู้บริหาร ครู ผู้ดูแลเด็ก พ่อแม่ผู้ปกครอง และผู้มีส่วนเกี่ยวข้องทุกภาคส่วน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มีความรู้ความ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เข้าใจ ตระหนัก และมีส่วนร่วมในการส่งเสริม สนับสนุน พัฒนาการจัดการศึกษาสำหรับเด็ก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ปฐมวัยในจังหวัดขอนแก่น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จังหวัดมี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นวัตกรรมและแนวปฏิบัติที่ดีเลิศด้านปฐมวัย  (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Best  Practices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) สามารถเป็นต้นแบบและเผยแพร่องค์ความรู้แก่ผู้อื่นได้อย่างมีประสิทธิภาพ</a:t>
                      </a: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H SarabunIT๙" panose="020B0500040200020003" pitchFamily="34" charset="-34"/>
                        <a:ea typeface="Tahoma" pitchFamily="34" charset="0"/>
                        <a:cs typeface="TH SarabunIT๙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ตาราง 9">
            <a:extLst>
              <a:ext uri="{FF2B5EF4-FFF2-40B4-BE49-F238E27FC236}">
                <a16:creationId xmlns:a16="http://schemas.microsoft.com/office/drawing/2014/main" id="{FBD8A44B-EE79-4D6D-637B-31004B777B5B}"/>
              </a:ext>
            </a:extLst>
          </p:cNvPr>
          <p:cNvGraphicFramePr>
            <a:graphicFrameLocks noGrp="1"/>
          </p:cNvGraphicFramePr>
          <p:nvPr/>
        </p:nvGraphicFramePr>
        <p:xfrm>
          <a:off x="112220" y="6071011"/>
          <a:ext cx="599902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44682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หน่วยงานต้องระบุขั้นตอนการดำเนินงานในปี 256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เกี่ยวข้องและส่งผลโดยตรงต่อผลลัพธ์การดำเนินงานเพื่อให้เด็กปฐมวัยได้รับการศึกษาระดับปฐมวัยตามตัวชี้วัดนี้ และดำเนินการตามขั้นตอนที่ระบุอย่างครบถ้วน หากไม่เป็นไปตามเงื่อนไขที่กำหนดจะถูกปรับลดคะแนนผลการดำเนินงานของตัวชี้วัดนี้ลง 5 คะแนนจากคะแนนเฉลี่ยถ่วงน้ำหนักของตัวชี้วัด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34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148C97-BF71-48BC-A3AB-880172F47797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ตัวชี้วัดสำนักงานศึกษาธิการจังหวัดขอนแก่น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CAF5264-DB1D-4E1C-B0E3-107C133A787E}"/>
              </a:ext>
            </a:extLst>
          </p:cNvPr>
          <p:cNvSpPr/>
          <p:nvPr/>
        </p:nvSpPr>
        <p:spPr bwMode="gray">
          <a:xfrm>
            <a:off x="51180" y="782416"/>
            <a:ext cx="8091794" cy="6878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7EFCA-4D71-4AFC-9F35-9011ABA92778}"/>
              </a:ext>
            </a:extLst>
          </p:cNvPr>
          <p:cNvSpPr/>
          <p:nvPr/>
        </p:nvSpPr>
        <p:spPr>
          <a:xfrm>
            <a:off x="112220" y="777120"/>
            <a:ext cx="8398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4. </a:t>
            </a: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ระดับความสำเร็จของการเปิดเผยข้อมูลสาธารณะ (</a:t>
            </a:r>
            <a:r>
              <a:rPr kumimoji="0" lang="en-US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Open Data Integrity and Transparency : OIT) </a:t>
            </a:r>
            <a:b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ตามคู่มือการประเมินคุณธรรมและความโปร่งใสในการดำเนินงานของหน่วยงานภาครัฐ (</a:t>
            </a:r>
            <a:r>
              <a:rPr kumimoji="0" lang="en-US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Integrity &amp;</a:t>
            </a:r>
            <a:br>
              <a:rPr kumimoji="0" lang="en-US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r>
              <a:rPr kumimoji="0" lang="en-US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Transparency Assessment: ITA) </a:t>
            </a:r>
            <a:endParaRPr kumimoji="0" lang="th-TH" alt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pSp>
        <p:nvGrpSpPr>
          <p:cNvPr id="14" name="กลุ่ม 4">
            <a:extLst>
              <a:ext uri="{FF2B5EF4-FFF2-40B4-BE49-F238E27FC236}">
                <a16:creationId xmlns:a16="http://schemas.microsoft.com/office/drawing/2014/main" id="{56CE743D-D165-4E33-A177-E9849A554641}"/>
              </a:ext>
            </a:extLst>
          </p:cNvPr>
          <p:cNvGrpSpPr>
            <a:grpSpLocks/>
          </p:cNvGrpSpPr>
          <p:nvPr/>
        </p:nvGrpSpPr>
        <p:grpSpPr bwMode="auto">
          <a:xfrm rot="21380716">
            <a:off x="8224909" y="764574"/>
            <a:ext cx="958595" cy="927377"/>
            <a:chOff x="8104099" y="1612427"/>
            <a:chExt cx="1164188" cy="958197"/>
          </a:xfrm>
        </p:grpSpPr>
        <p:pic>
          <p:nvPicPr>
            <p:cNvPr id="16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DDE5C0AF-6352-4F01-BBBB-F10199581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8190229" y="1612427"/>
              <a:ext cx="937100" cy="958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D2864780-546A-48A8-A699-3BF42F515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29999">
              <a:off x="8104099" y="1912521"/>
              <a:ext cx="1164188" cy="445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น้ำหนัก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10</a:t>
              </a:r>
              <a:endParaRPr kumimoji="0" lang="th-TH" alt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680E1F-361F-4CC4-860B-E0A9F33C1042}"/>
              </a:ext>
            </a:extLst>
          </p:cNvPr>
          <p:cNvSpPr txBox="1"/>
          <p:nvPr/>
        </p:nvSpPr>
        <p:spPr>
          <a:xfrm>
            <a:off x="22425" y="1423247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20" name="ตาราง 9">
            <a:extLst>
              <a:ext uri="{FF2B5EF4-FFF2-40B4-BE49-F238E27FC236}">
                <a16:creationId xmlns:a16="http://schemas.microsoft.com/office/drawing/2014/main" id="{3F9FE716-CC68-4505-ACDC-00D84F7BFCE3}"/>
              </a:ext>
            </a:extLst>
          </p:cNvPr>
          <p:cNvGraphicFramePr>
            <a:graphicFrameLocks noGrp="1"/>
          </p:cNvGraphicFramePr>
          <p:nvPr/>
        </p:nvGraphicFramePr>
        <p:xfrm>
          <a:off x="88527" y="1684057"/>
          <a:ext cx="8842814" cy="1824967"/>
        </p:xfrm>
        <a:graphic>
          <a:graphicData uri="http://schemas.openxmlformats.org/drawingml/2006/table">
            <a:tbl>
              <a:tblPr firstRow="1" bandRow="1"/>
              <a:tblGrid>
                <a:gridCol w="8842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49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 ป.ป.ช. ได้พัฒนาเครื่องมือการประเมินเชิงบวกเพื่อเป็นมาตรการป้องกันการทุจริต และเป็นกลไกในการสร้างความตระหนักให้หน่วยงานภาครัฐมีการดำเนินงานอย่างโปร่งใสและมีคุณธรรม โดยใช้ชื่อว่า “การประเมินคุณธรรมและความโปร่งใสในการดำเนินงานของหน่วยงานภาครัฐ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Integrity and Transparency Assessment: ITA)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ได้เริ่มดำเนินการในปีงบประมาณ พ.ศ. 2556 เป็นต้นมาจนถึงปัจจุบัน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จำแนกออกเป็น 10 ตัวชี้วัด ได้แก่ 1) การปฏิบัติหน้าที่ 2) การใช้งบประมาณ 3) การใช้อำนาจ 4) การใช้ทรัพย์สินของราชการ 5) การแก้ไขปัญหาการทุจริต 6) คุณภาพการดำเนินงาน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7) ประสิทธิภาพการสื่อสาร 8) การปรับปรุงระบบการทำงาน 9) การเปิดเผยข้อมูล 10) การป้องกันการทุจริต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สำนักงานปลัดกระทรวงศึกษาธิการ โดยศูนย์ปฏิบัติการต่อต้านการทุจริต ได้นำเกณฑ์การประเมิน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เฉพาะตัวชี้วัดที่ 9 การเปิดเผยข้อมูล และตัวชี้วัดที่ 10 การป้องกันการทุจริต ซึ่งเป็นการประเมินคุณธรรม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และความโปร่งใสในการดำเนินงานของหน่วยงานภาครัฐด้านการเปิดเผยข้อมูลสาธารณะ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 Data Integrity and Transparency : OIT)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โดยมีวัตถุประสงค์เพื่อประเมินระดับการเผยแพร่ข้อมูลต่าง ๆ ที่เป็นปัจจุบันบนเว็บไซต์ของหน่วยงาน ให้สาธารณชนได้รับทราบ มาเป็นกรอบสำหรับการประเมินคุณธรรมและความโปร่งใสในการดำเนินงานของสำนักงานศึกษาธิการภาคและสำนักงานศึกษาธิการจังหวัด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นี้เป็นการวัดผลสัมฤทธิ์จากความสามารถของสำนักงานศึกษาธิการภาค/สำนักงานศึกษาธิการจังหวัดในการเผยแพร่ข้อมูลต่าง ๆ ที่เป็นปัจจุบันบนเว็บไซต์ของหน่วยงานตามเกณฑ์การประเมิน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ในประเด็นย่อยของตัวชี้วัดที่ 9 และ ตัวชี้วัดที่ 10 ให้สาธารณชนได้รับทราบ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คะแนนการประเมินคุณธรรมและความโปร่งใสในการดำเนินงานของหน่วยงานภาครัฐด้านการเปิดเผยข้อมูลสาธารณะ (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 Data Integrity and Transparency : OIT)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สำหรับ สำนักงานศึกษาธิการภาค </a:t>
                      </a:r>
                      <a:b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 สำนักงานศึกษาธิการจังหวัด ให้ใช้ผลการประเมินของคณะกรรมการจัดทำเกณฑ์และตรวจสรุปผลการประเมินคุณธรรมและความโปร่งใสในการดำเนินงานของหน่วยงานภาครัฐ สำหรับสำนักงานศึกษาธิการภาคและสำนักงานศึกษาธิการจังหวัด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เกณฑ์คะแนนผลการดำเนินงานแบ่งเป็น 7 ระดับ ประกอบด้วย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85 – 94.99 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75 – 84.99 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65 – 74.99 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55 – 64.99 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50 – 54.99 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 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 0 – 49.99 ระดับ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AA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คะแนน 95 – 100 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845D46D-F628-4F06-B66B-B2DAFF4E9914}"/>
              </a:ext>
            </a:extLst>
          </p:cNvPr>
          <p:cNvSpPr txBox="1"/>
          <p:nvPr/>
        </p:nvSpPr>
        <p:spPr>
          <a:xfrm>
            <a:off x="99305" y="3641826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EA553-9016-42A9-86D5-34394241B89B}"/>
              </a:ext>
            </a:extLst>
          </p:cNvPr>
          <p:cNvSpPr txBox="1"/>
          <p:nvPr/>
        </p:nvSpPr>
        <p:spPr>
          <a:xfrm>
            <a:off x="88527" y="5046580"/>
            <a:ext cx="5475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en-US" sz="1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AFE852E-4A7E-45A0-B2FB-6671F9814525}"/>
              </a:ext>
            </a:extLst>
          </p:cNvPr>
          <p:cNvGraphicFramePr>
            <a:graphicFrameLocks noGrp="1"/>
          </p:cNvGraphicFramePr>
          <p:nvPr/>
        </p:nvGraphicFramePr>
        <p:xfrm>
          <a:off x="99305" y="5458263"/>
          <a:ext cx="6022716" cy="895994"/>
        </p:xfrm>
        <a:graphic>
          <a:graphicData uri="http://schemas.openxmlformats.org/drawingml/2006/table">
            <a:tbl>
              <a:tblPr firstRow="1" bandRow="1"/>
              <a:tblGrid>
                <a:gridCol w="2007572">
                  <a:extLst>
                    <a:ext uri="{9D8B030D-6E8A-4147-A177-3AD203B41FA5}">
                      <a16:colId xmlns:a16="http://schemas.microsoft.com/office/drawing/2014/main" val="4253706366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7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625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มีคะแนนผลการดำเนินงานในระดับ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 </a:t>
                      </a: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 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มีคะแนนผลการดำเนินงานในระดับ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 </a:t>
                      </a: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มีคะแนนผลการดำเนินงานในระดับ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AA </a:t>
                      </a:r>
                      <a:r>
                        <a:rPr kumimoji="0" lang="th-TH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หรือระดับ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</a:t>
                      </a:r>
                      <a:endParaRPr kumimoji="0" lang="th-TH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8" name="Table 48">
            <a:extLst>
              <a:ext uri="{FF2B5EF4-FFF2-40B4-BE49-F238E27FC236}">
                <a16:creationId xmlns:a16="http://schemas.microsoft.com/office/drawing/2014/main" id="{784AFFCC-4CAA-45F6-AA5E-5E658925AE86}"/>
              </a:ext>
            </a:extLst>
          </p:cNvPr>
          <p:cNvGraphicFramePr>
            <a:graphicFrameLocks noGrp="1"/>
          </p:cNvGraphicFramePr>
          <p:nvPr/>
        </p:nvGraphicFramePr>
        <p:xfrm>
          <a:off x="99304" y="3940443"/>
          <a:ext cx="6022717" cy="956063"/>
        </p:xfrm>
        <a:graphic>
          <a:graphicData uri="http://schemas.openxmlformats.org/drawingml/2006/table">
            <a:tbl>
              <a:tblPr firstRow="1"/>
              <a:tblGrid>
                <a:gridCol w="216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300294">
                  <a:extLst>
                    <a:ext uri="{9D8B030D-6E8A-4147-A177-3AD203B41FA5}">
                      <a16:colId xmlns:a16="http://schemas.microsoft.com/office/drawing/2014/main" val="2336767433"/>
                    </a:ext>
                  </a:extLst>
                </a:gridCol>
                <a:gridCol w="1264795">
                  <a:extLst>
                    <a:ext uri="{9D8B030D-6E8A-4147-A177-3AD203B41FA5}">
                      <a16:colId xmlns:a16="http://schemas.microsoft.com/office/drawing/2014/main" val="2173641478"/>
                    </a:ext>
                  </a:extLst>
                </a:gridCol>
              </a:tblGrid>
              <a:tr h="331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 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คะแนนการประเมินคุณธรรมและความโปร่งใสในการดำเนินงานของหน่วยงานภาครัฐด้านการเปิดเผยข้อมูลสาธารณะ (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Open Data Integrity and Transparency : OIT)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......-.....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87.18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ตาราง 9">
            <a:extLst>
              <a:ext uri="{FF2B5EF4-FFF2-40B4-BE49-F238E27FC236}">
                <a16:creationId xmlns:a16="http://schemas.microsoft.com/office/drawing/2014/main" id="{72C44FB9-B208-4565-B95B-F3D10655B7A9}"/>
              </a:ext>
            </a:extLst>
          </p:cNvPr>
          <p:cNvGraphicFramePr>
            <a:graphicFrameLocks noGrp="1"/>
          </p:cNvGraphicFramePr>
          <p:nvPr/>
        </p:nvGraphicFramePr>
        <p:xfrm>
          <a:off x="6313366" y="3731924"/>
          <a:ext cx="2617975" cy="159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9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1226649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มีจิตอาสา จิตสำนึก มีค่านิยมสุจริต มีทัศนคติและพฤติกรรม ต่อด้านการทุจริต และประพฤติมิชอบ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ระบบบริหารจัดการแบบ</a:t>
                      </a:r>
                      <a:r>
                        <a:rPr lang="th-TH" sz="900" b="0" baseline="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ธรรมาภิ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บาลและ วัฒนธรรมคุณธรรมให้เกิดขึ้นในองค์กร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มีการนำนโยบายด้านการ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ทุจริต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และประพฤติมิชอบไปสู่การปฏิบัติงานในหน่วยงานให้เกิดความโปร่งใสและมีประสิทธิภาพ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91463418-E2CF-4BBE-84A0-D44E62D74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964136"/>
              </p:ext>
            </p:extLst>
          </p:nvPr>
        </p:nvGraphicFramePr>
        <p:xfrm>
          <a:off x="6313366" y="5405487"/>
          <a:ext cx="2617975" cy="106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นางสาวรณิดา  ชัยพิมพา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606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087-8566063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43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0890DD-77D1-44E7-8DC6-F6A25B74E8DF}"/>
              </a:ext>
            </a:extLst>
          </p:cNvPr>
          <p:cNvGrpSpPr/>
          <p:nvPr/>
        </p:nvGrpSpPr>
        <p:grpSpPr>
          <a:xfrm>
            <a:off x="0" y="2240137"/>
            <a:ext cx="9144000" cy="2608696"/>
            <a:chOff x="0" y="37321"/>
            <a:chExt cx="12192000" cy="67491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7BA85D2-46E7-4BA6-876C-8566B38BD975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1B9D17F-B195-4C14-8843-AA8F914650F8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0D3066-3C9E-4F3F-AB8B-A9A832CBBFCD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71FCE16-571D-4B73-B5F4-5151408171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027" y="260324"/>
            <a:ext cx="1349945" cy="112385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AB9D4B2-DA9D-45F8-9F26-5DCB6621B9FE}"/>
              </a:ext>
            </a:extLst>
          </p:cNvPr>
          <p:cNvSpPr txBox="1">
            <a:spLocks/>
          </p:cNvSpPr>
          <p:nvPr/>
        </p:nvSpPr>
        <p:spPr bwMode="auto">
          <a:xfrm>
            <a:off x="0" y="2674219"/>
            <a:ext cx="9077325" cy="134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4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คำรับรองการปฏิบัติราชการ</a:t>
            </a:r>
          </a:p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4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ประจำปีงบประมาณ พ.ศ. </a:t>
            </a:r>
            <a:r>
              <a:rPr lang="th-TH" altLang="zh-CN" sz="2400" b="1" spc="-30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256</a:t>
            </a:r>
            <a:r>
              <a:rPr lang="en-US" altLang="zh-CN" sz="2400" b="1" spc="-30" dirty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6</a:t>
            </a:r>
            <a:endParaRPr lang="th-TH" altLang="zh-CN" sz="2400" b="1" spc="-30" dirty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  <a:p>
            <a:pPr marL="803275" indent="-803275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803275" algn="l"/>
              </a:tabLst>
              <a:defRPr/>
            </a:pPr>
            <a:r>
              <a:rPr lang="th-TH" altLang="zh-CN" sz="2400" b="1" spc="-30" dirty="0">
                <a:solidFill>
                  <a:srgbClr val="000000"/>
                </a:solidFill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นักงานศึกษาธิการจังหวัดขอนแก่น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D26B1D2E-A74A-4DE9-ABEA-3E8AB7F0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00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148C97-BF71-48BC-A3AB-880172F47797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ตัวชี้วัดสำนักงานศึกษาธิการจังหวัดขอนแก่น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CAF5264-DB1D-4E1C-B0E3-107C133A787E}"/>
              </a:ext>
            </a:extLst>
          </p:cNvPr>
          <p:cNvSpPr/>
          <p:nvPr/>
        </p:nvSpPr>
        <p:spPr bwMode="gray">
          <a:xfrm>
            <a:off x="51180" y="782416"/>
            <a:ext cx="8091794" cy="55268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7EFCA-4D71-4AFC-9F35-9011ABA92778}"/>
              </a:ext>
            </a:extLst>
          </p:cNvPr>
          <p:cNvSpPr/>
          <p:nvPr/>
        </p:nvSpPr>
        <p:spPr>
          <a:xfrm>
            <a:off x="112220" y="777120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5. </a:t>
            </a: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ระดับความสำเร็จในการขับเคลื่อนแผนปฏิบัติการด้านการธำรงรักษาสถาบันหลักของชาติ</a:t>
            </a:r>
            <a:b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r>
              <a:rPr kumimoji="0" lang="th-TH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พ.ศ. 2564 - 2570</a:t>
            </a:r>
            <a:r>
              <a:rPr kumimoji="0" lang="en-US" altLang="th-TH" sz="14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th-TH" alt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pSp>
        <p:nvGrpSpPr>
          <p:cNvPr id="14" name="กลุ่ม 4">
            <a:extLst>
              <a:ext uri="{FF2B5EF4-FFF2-40B4-BE49-F238E27FC236}">
                <a16:creationId xmlns:a16="http://schemas.microsoft.com/office/drawing/2014/main" id="{56CE743D-D165-4E33-A177-E9849A554641}"/>
              </a:ext>
            </a:extLst>
          </p:cNvPr>
          <p:cNvGrpSpPr>
            <a:grpSpLocks/>
          </p:cNvGrpSpPr>
          <p:nvPr/>
        </p:nvGrpSpPr>
        <p:grpSpPr bwMode="auto">
          <a:xfrm rot="21380716">
            <a:off x="8109081" y="661367"/>
            <a:ext cx="958595" cy="927377"/>
            <a:chOff x="8104099" y="1612427"/>
            <a:chExt cx="1164188" cy="958197"/>
          </a:xfrm>
        </p:grpSpPr>
        <p:pic>
          <p:nvPicPr>
            <p:cNvPr id="16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DDE5C0AF-6352-4F01-BBBB-F10199581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8190229" y="1612427"/>
              <a:ext cx="937100" cy="958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2">
              <a:extLst>
                <a:ext uri="{FF2B5EF4-FFF2-40B4-BE49-F238E27FC236}">
                  <a16:creationId xmlns:a16="http://schemas.microsoft.com/office/drawing/2014/main" id="{D2864780-546A-48A8-A699-3BF42F515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29999">
              <a:off x="8104099" y="1912521"/>
              <a:ext cx="1164188" cy="445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น้ำหนัก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1</a:t>
              </a:r>
              <a:r>
                <a:rPr kumimoji="0" lang="en-US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0</a:t>
              </a:r>
              <a:endParaRPr kumimoji="0" lang="th-TH" alt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680E1F-361F-4CC4-860B-E0A9F33C1042}"/>
              </a:ext>
            </a:extLst>
          </p:cNvPr>
          <p:cNvSpPr txBox="1"/>
          <p:nvPr/>
        </p:nvSpPr>
        <p:spPr>
          <a:xfrm>
            <a:off x="22425" y="1356743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20" name="ตาราง 9">
            <a:extLst>
              <a:ext uri="{FF2B5EF4-FFF2-40B4-BE49-F238E27FC236}">
                <a16:creationId xmlns:a16="http://schemas.microsoft.com/office/drawing/2014/main" id="{3F9FE716-CC68-4505-ACDC-00D84F7BFCE3}"/>
              </a:ext>
            </a:extLst>
          </p:cNvPr>
          <p:cNvGraphicFramePr>
            <a:graphicFrameLocks noGrp="1"/>
          </p:cNvGraphicFramePr>
          <p:nvPr/>
        </p:nvGraphicFramePr>
        <p:xfrm>
          <a:off x="88527" y="1592614"/>
          <a:ext cx="8842814" cy="1920240"/>
        </p:xfrm>
        <a:graphic>
          <a:graphicData uri="http://schemas.openxmlformats.org/drawingml/2006/table">
            <a:tbl>
              <a:tblPr firstRow="1" bandRow="1"/>
              <a:tblGrid>
                <a:gridCol w="8842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49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คณะรัฐมนตรีในคราวประชุมเมื่อวันที่ 18 กุมภาพันธ์ 2558 ได้มีมติเห็นชอบแนวทางการรักษาความมั่นคงสถาบันหลักของชาติ ภายใต้การปกครองระบอบประชาธิปไตยอันมีพระมหากษัตริย์ทรงเป็นประมุข ตามที่ สภาความมั่นคงแห่งชาติเสนอ เพื่อเป็นกรอบทิศทางการดำเนินงานของส่วนราชการที่เกี่ยวข้องเพื่อเสริมสร้างความมั่นคงของสถาบันหลักของชาติ ซึ่งต่อมาสำนักงานสภาความมั่นคงแห่งชาติได้ดำเนินการทบทวนแนวทางดังกล่าวให้สอดคล้องกับยุทธศาสตร์ชาติ (พ.ศ. 2561 – 2580) และนโยบายระดับชาติ</a:t>
                      </a:r>
                      <a:r>
                        <a:rPr lang="th-TH" sz="8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อื่นๆ</a:t>
                      </a: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ที่เกี่ยวข้อง เป็น “แผนปฏิบัติการด้านการธำรงรักษาสถาบันหลักของชาติ พ.ศ. 2564 – 2570” 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แผนปฏิบัติการด้านการธำรงรักษาสถาบันหลักของชาติ พ.ศ. 2564 – 2570 มีเป้าหมายเพื่อให้ ประชาชนมีความรู้ความเข้าใจเกี่ยวกับสถาบันพระมหากษัตริย์ ทุกภาคส่วนมีส่วนร่วมในการนำแนวพระราชดำริมาประยุกต์ใช้ในชีวิตประจำวัน การเทิดพระเกียรติองค์พระมหากษัตริย์และพระบรมราชวงศ์เป็นไปอย่างถูกต้องเหมาะสม ทุกภาคส่วนมีส่วนร่วมในการธำรงรักษาไว้ซึ่งความมั่นคงยั่งยืนของสถาบันพระมหากษัตริย์ และกลไกในการธำรงรักษาสถาบันพระมหากษัตริย์ มีความเข้มแข็ง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แนวทางดำเนินการ ประกอบด้วย 4 แนวทาง ได้แก่ 1) การเสริมสร้างความรู้ความเข้าใจเกี่ยวกับบทบาทและความสำคัญของสถาบันพระมหากษัตริย์ต่อสังคมไทย  2) การน้อมนำแนวพระราชดำริ และผลสำเร็จของโครงการอันเนื่องมาจากพระราชดำริไปขับเคลื่อนและขยายผลสู่ประชาชนในทุกภาคส่วน 3) เสริมสร้างประสิทธิภาพการดำเนินงานและกลไกการธำรงรักษาสถาบันพระมหากษัตริย์ และ 4) การเสริมสร้างการบริหารจัดการที่มีประสิทธิภาพ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กระทรวงศึกษาธิการเป็นหน่วยงานรับผิดชอบหลักการขับเคลื่อนแผนปฏิบัติการฯ ตามแนวทางที่ 1 โดยดำเนินการในเรื่องที่เกี่ยวข้อง เช่น การปรับปรุงหลักสูตรการจัดการเรียนการสอน การปรับปรุงคู่มือครูในส่วนของสาระการเรียนรู้ที่มีเนื้อหาเกี่ยวข้องกับสถาบันพระมหากษัตริย์ การขับเคลื่อนการดำเนินโครงการอันเนื่องมาจากพระราชดำริหลักปรัชญาของเศรษฐกิจพอเพียง โครงการจิตอาสาพัฒนาคุณภาพชีวิตเพื่อความสุขของประชาชน เป็นต้น และเป็นหน่วยงานที่เกี่ยวข้องในแนวทางดำเนินการที่ 2 - 4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นี้เป็นการวัดผลสัมฤทธิ์จากความสามารถของสำนักงานศึกษาธิการภาคและสำนักงานศึกษาธิการจังหวัดในการดำเนินการส่งเสริม สนับสนุน กำกับ ติดตามและรายงานผลการดำเนินงานการขับเคลื่อนแผนปฏิบัติการด้านการธำรงรักษาสถาบันหลักของชาติ พ.ศ. 2564 – 2570 ที่เกี่ยวข้องในระดับพื้นที่ โดยมีกองส่งเสริมและพัฒนาการบริหารการศึกษาในภูมิภาคเป็นหน่วยงานหลักในการส่งเสริม สนับสนุน กำกับและติดตามการดำเนินงานในเรื่องดังกล่าวของ สำนักงานศึกษาธิการภาคและสำนักงานศึกษาธิการจังหวัด  </a:t>
                      </a:r>
                      <a:endParaRPr lang="en-US" sz="8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845D46D-F628-4F06-B66B-B2DAFF4E9914}"/>
              </a:ext>
            </a:extLst>
          </p:cNvPr>
          <p:cNvSpPr txBox="1"/>
          <p:nvPr/>
        </p:nvSpPr>
        <p:spPr>
          <a:xfrm>
            <a:off x="99305" y="3517131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EA553-9016-42A9-86D5-34394241B89B}"/>
              </a:ext>
            </a:extLst>
          </p:cNvPr>
          <p:cNvSpPr txBox="1"/>
          <p:nvPr/>
        </p:nvSpPr>
        <p:spPr>
          <a:xfrm>
            <a:off x="88527" y="4514566"/>
            <a:ext cx="5475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en-US" sz="1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8" name="Table 48">
            <a:extLst>
              <a:ext uri="{FF2B5EF4-FFF2-40B4-BE49-F238E27FC236}">
                <a16:creationId xmlns:a16="http://schemas.microsoft.com/office/drawing/2014/main" id="{784AFFCC-4CAA-45F6-AA5E-5E658925A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60341"/>
              </p:ext>
            </p:extLst>
          </p:nvPr>
        </p:nvGraphicFramePr>
        <p:xfrm>
          <a:off x="112220" y="3771146"/>
          <a:ext cx="6022717" cy="760157"/>
        </p:xfrm>
        <a:graphic>
          <a:graphicData uri="http://schemas.openxmlformats.org/drawingml/2006/table">
            <a:tbl>
              <a:tblPr firstRow="1"/>
              <a:tblGrid>
                <a:gridCol w="216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300294">
                  <a:extLst>
                    <a:ext uri="{9D8B030D-6E8A-4147-A177-3AD203B41FA5}">
                      <a16:colId xmlns:a16="http://schemas.microsoft.com/office/drawing/2014/main" val="2336767433"/>
                    </a:ext>
                  </a:extLst>
                </a:gridCol>
                <a:gridCol w="1264795">
                  <a:extLst>
                    <a:ext uri="{9D8B030D-6E8A-4147-A177-3AD203B41FA5}">
                      <a16:colId xmlns:a16="http://schemas.microsoft.com/office/drawing/2014/main" val="2173641478"/>
                    </a:ext>
                  </a:extLst>
                </a:gridCol>
              </a:tblGrid>
              <a:tr h="2632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th-TH" sz="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ระดับความสำเร็จในการขับเคลื่อนแผนปฏิบัติการด้านการธำรงรักษาสถาบันหลักของชาติ พ.ศ. 2564 - 2570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n/a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ตาราง 9">
            <a:extLst>
              <a:ext uri="{FF2B5EF4-FFF2-40B4-BE49-F238E27FC236}">
                <a16:creationId xmlns:a16="http://schemas.microsoft.com/office/drawing/2014/main" id="{72C44FB9-B208-4565-B95B-F3D10655B7A9}"/>
              </a:ext>
            </a:extLst>
          </p:cNvPr>
          <p:cNvGraphicFramePr>
            <a:graphicFrameLocks noGrp="1"/>
          </p:cNvGraphicFramePr>
          <p:nvPr/>
        </p:nvGraphicFramePr>
        <p:xfrm>
          <a:off x="6325298" y="3990044"/>
          <a:ext cx="2617975" cy="1147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75873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5">
            <a:extLst>
              <a:ext uri="{FF2B5EF4-FFF2-40B4-BE49-F238E27FC236}">
                <a16:creationId xmlns:a16="http://schemas.microsoft.com/office/drawing/2014/main" id="{FB317C1A-5F2C-4E10-B567-DDC14F8AD78D}"/>
              </a:ext>
            </a:extLst>
          </p:cNvPr>
          <p:cNvGraphicFramePr>
            <a:graphicFrameLocks noGrp="1"/>
          </p:cNvGraphicFramePr>
          <p:nvPr/>
        </p:nvGraphicFramePr>
        <p:xfrm>
          <a:off x="174602" y="4777613"/>
          <a:ext cx="6022716" cy="1643637"/>
        </p:xfrm>
        <a:graphic>
          <a:graphicData uri="http://schemas.openxmlformats.org/drawingml/2006/table">
            <a:tbl>
              <a:tblPr firstRow="1" bandRow="1"/>
              <a:tblGrid>
                <a:gridCol w="2086460">
                  <a:extLst>
                    <a:ext uri="{9D8B030D-6E8A-4147-A177-3AD203B41FA5}">
                      <a16:colId xmlns:a16="http://schemas.microsoft.com/office/drawing/2014/main" val="4253706366"/>
                    </a:ext>
                  </a:extLst>
                </a:gridCol>
                <a:gridCol w="1928684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007572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7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625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ดำเนินการตามกรอบแนวทางการดำเนินงาน 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ในการขับเคลื่อนแผนปฏิบัติการด้านการ   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ธำรงรักษาสถาบันหลักของชาติ ที่กอง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ส่งเสริมและพัฒนาการบริหารการศึกษา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ในภูมิภาคกำหนดได้ครบถ้วนทุกกิจกรรม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รายงานผลการดำเนินงานตามรูปแบบที่ 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กองส่งเสริมและพัฒนาการบริหารการศึกษา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ในภูมิภาคกำหนดได้ภายในวันที่ 20 ของ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ทุกเดือน ตั้งแต่เดือนมกราคม – กันยายน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256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ดำเนินการได้ตามค่าเป้าหมายตัวชี้วัดผลสัมฤทธิ์ ตามกรอบแนวทางการดำเนินงานในการขับเคลื่อนแผนปฏิบัติการด้านการธำรงรักษาสถาบันหลักของชาติที่กองส่งเสริมและพัฒนาการบริหารการศึกษาในภูมิภาคกำหนดทุกตัวชี้วัด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สรุปผลการขับเคลื่อนแผนปฏิบัติการด้านการธำรงรักษาสถาบันหลักของชาติ ประจำปีงบประมาณ พ.ศ. 256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ของหน่วยงาน ส่งให้กองส่งเสริมและพัฒนาการบริหารการศึกษาในภูมิภาคได้ภายในวันที่ 10 กันยายน 256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4DC62430-6049-48BA-A0A3-42CD074F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4D616D-901A-45C2-A660-F1CA3794E3E5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3" name="ตาราง 9">
            <a:extLst>
              <a:ext uri="{FF2B5EF4-FFF2-40B4-BE49-F238E27FC236}">
                <a16:creationId xmlns:a16="http://schemas.microsoft.com/office/drawing/2014/main" id="{BD472E6D-B611-731D-A0F8-7C0BFC082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72808"/>
              </p:ext>
            </p:extLst>
          </p:nvPr>
        </p:nvGraphicFramePr>
        <p:xfrm>
          <a:off x="6292498" y="5234892"/>
          <a:ext cx="2617975" cy="120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นางเพ็ญประภา  </a:t>
                      </a:r>
                      <a:r>
                        <a:rPr kumimoji="0" lang="th-TH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อนันต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ภูมิ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606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0987102088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260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9FADFE-E6FC-4B71-A348-C211A04D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21</a:t>
            </a:fld>
            <a:endParaRPr lang="th-TH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2E2621D-5291-4A34-BEC5-30C362FCE907}"/>
              </a:ext>
            </a:extLst>
          </p:cNvPr>
          <p:cNvSpPr txBox="1">
            <a:spLocks/>
          </p:cNvSpPr>
          <p:nvPr/>
        </p:nvSpPr>
        <p:spPr>
          <a:xfrm>
            <a:off x="0" y="2640641"/>
            <a:ext cx="9143999" cy="14773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ตัวชี้วัดทางเลือก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การพัฒนาศักยภาพหน่วยงานสู่การเป็นระบบราชการ 4.0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PMQA 4.0) 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4D19EC-F488-40E0-9F10-14C156D20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9369"/>
            <a:ext cx="9144000" cy="42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การประเมินศักยภาพในการดำเนินงาน 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Base)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85FD3-73A9-4C14-A456-14E037D3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766" y="4460797"/>
            <a:ext cx="7988969" cy="58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00" rIns="4050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การจัดทำคำรับรองการปฏิบัติราชการของหน่วยงานในสังกัดสำนักงานปลัดกระทรวงศึกษาธิการ ประจำปีงบประมาณ พ.ศ. 256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th-TH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29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6B135-D806-4C36-AA23-D97928CB01B1}"/>
              </a:ext>
            </a:extLst>
          </p:cNvPr>
          <p:cNvSpPr txBox="1">
            <a:spLocks/>
          </p:cNvSpPr>
          <p:nvPr/>
        </p:nvSpPr>
        <p:spPr bwMode="auto">
          <a:xfrm>
            <a:off x="167571" y="144355"/>
            <a:ext cx="6762618" cy="41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defTabSz="84261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dirty="0">
                <a:solidFill>
                  <a:sysClr val="windowText" lastClr="000000"/>
                </a:solidFill>
                <a:latin typeface="Tahoma"/>
                <a:cs typeface="Tahoma"/>
              </a:rPr>
              <a:t>เกณฑ์คุณภาพการบริหารจัดการภาครัฐ 6 หมวด</a:t>
            </a:r>
            <a:endParaRPr lang="en-US" sz="2400" b="1" dirty="0">
              <a:solidFill>
                <a:sysClr val="windowText" lastClr="000000"/>
              </a:solidFill>
              <a:latin typeface="Tahoma"/>
              <a:cs typeface="Tahoma"/>
            </a:endParaRPr>
          </a:p>
        </p:txBody>
      </p:sp>
      <p:sp>
        <p:nvSpPr>
          <p:cNvPr id="3" name="Straight Connector 2">
            <a:extLst>
              <a:ext uri="{FF2B5EF4-FFF2-40B4-BE49-F238E27FC236}">
                <a16:creationId xmlns:a16="http://schemas.microsoft.com/office/drawing/2014/main" id="{BC4E4B40-0147-408C-916A-E9E7F90FB4F9}"/>
              </a:ext>
            </a:extLst>
          </p:cNvPr>
          <p:cNvSpPr/>
          <p:nvPr/>
        </p:nvSpPr>
        <p:spPr>
          <a:xfrm>
            <a:off x="768338" y="794830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88B332-F637-49E0-A01A-B39E10702006}"/>
              </a:ext>
            </a:extLst>
          </p:cNvPr>
          <p:cNvSpPr/>
          <p:nvPr/>
        </p:nvSpPr>
        <p:spPr>
          <a:xfrm flipH="1">
            <a:off x="769511" y="793749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7D6D45-1512-4523-A3B8-1C59C9D210D4}"/>
              </a:ext>
            </a:extLst>
          </p:cNvPr>
          <p:cNvSpPr txBox="1"/>
          <p:nvPr/>
        </p:nvSpPr>
        <p:spPr bwMode="white">
          <a:xfrm>
            <a:off x="849448" y="900295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D2A5481C-53EB-4FA0-9E2B-C3C8DFD161FF}"/>
              </a:ext>
            </a:extLst>
          </p:cNvPr>
          <p:cNvSpPr/>
          <p:nvPr/>
        </p:nvSpPr>
        <p:spPr>
          <a:xfrm>
            <a:off x="768338" y="1715922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0B8BBE91-1434-4E63-9680-BC168368C531}"/>
              </a:ext>
            </a:extLst>
          </p:cNvPr>
          <p:cNvSpPr/>
          <p:nvPr/>
        </p:nvSpPr>
        <p:spPr>
          <a:xfrm>
            <a:off x="1369735" y="1746012"/>
            <a:ext cx="7212313" cy="354235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การวางแผนเชิงยุทธศาสตร์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694120-A28E-4916-BFD5-0BDE6ECB4024}"/>
              </a:ext>
            </a:extLst>
          </p:cNvPr>
          <p:cNvSpPr/>
          <p:nvPr/>
        </p:nvSpPr>
        <p:spPr>
          <a:xfrm flipH="1">
            <a:off x="769511" y="1705216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85B8AF-8199-4D37-B395-32CC27ACCCA6}"/>
              </a:ext>
            </a:extLst>
          </p:cNvPr>
          <p:cNvSpPr txBox="1"/>
          <p:nvPr/>
        </p:nvSpPr>
        <p:spPr bwMode="white">
          <a:xfrm>
            <a:off x="849448" y="1811763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Freeform 33">
            <a:extLst>
              <a:ext uri="{FF2B5EF4-FFF2-40B4-BE49-F238E27FC236}">
                <a16:creationId xmlns:a16="http://schemas.microsoft.com/office/drawing/2014/main" id="{4D792D9F-B131-4509-975C-9271D464ED5D}"/>
              </a:ext>
            </a:extLst>
          </p:cNvPr>
          <p:cNvSpPr/>
          <p:nvPr/>
        </p:nvSpPr>
        <p:spPr>
          <a:xfrm>
            <a:off x="1369735" y="802113"/>
            <a:ext cx="7019597" cy="372548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การนำองค์การ</a:t>
            </a:r>
            <a:b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endParaRPr kumimoji="0" lang="th-TH" sz="1846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1B950D04-3839-4904-96A0-F5AC75908D23}"/>
              </a:ext>
            </a:extLst>
          </p:cNvPr>
          <p:cNvSpPr/>
          <p:nvPr/>
        </p:nvSpPr>
        <p:spPr>
          <a:xfrm>
            <a:off x="1368135" y="2629930"/>
            <a:ext cx="7212313" cy="354235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การให้ความสำคัญกับผู้รับบริการและผู้มีส่วนได้ส่วนเสีย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116FEF-F1C4-4575-88D5-2B41403491E8}"/>
              </a:ext>
            </a:extLst>
          </p:cNvPr>
          <p:cNvSpPr/>
          <p:nvPr/>
        </p:nvSpPr>
        <p:spPr>
          <a:xfrm flipH="1">
            <a:off x="767911" y="2618009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53C8BDD-05EF-43A0-9BD8-EA7051C4F4DA}"/>
              </a:ext>
            </a:extLst>
          </p:cNvPr>
          <p:cNvSpPr/>
          <p:nvPr/>
        </p:nvSpPr>
        <p:spPr>
          <a:xfrm>
            <a:off x="1368132" y="3553962"/>
            <a:ext cx="7212313" cy="354235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การวัด การวิเคราะห์ และการจัดการความรู้</a:t>
            </a:r>
            <a:b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endParaRPr kumimoji="0" lang="th-TH" sz="1846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C580DF-DBA8-44F6-A672-E1B6956625A0}"/>
              </a:ext>
            </a:extLst>
          </p:cNvPr>
          <p:cNvSpPr/>
          <p:nvPr/>
        </p:nvSpPr>
        <p:spPr>
          <a:xfrm flipH="1">
            <a:off x="767908" y="3542041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8AA14AE8-6A43-482D-A7F3-34E5F45C9DF5}"/>
              </a:ext>
            </a:extLst>
          </p:cNvPr>
          <p:cNvSpPr/>
          <p:nvPr/>
        </p:nvSpPr>
        <p:spPr>
          <a:xfrm>
            <a:off x="785984" y="3555678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ABD9D8E3-20EC-49A3-96F2-17F1CD2EFF43}"/>
              </a:ext>
            </a:extLst>
          </p:cNvPr>
          <p:cNvSpPr/>
          <p:nvPr/>
        </p:nvSpPr>
        <p:spPr>
          <a:xfrm>
            <a:off x="766738" y="2631649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65F7E8-CE95-438D-BCC4-836DDE471813}"/>
              </a:ext>
            </a:extLst>
          </p:cNvPr>
          <p:cNvSpPr txBox="1"/>
          <p:nvPr/>
        </p:nvSpPr>
        <p:spPr bwMode="white">
          <a:xfrm>
            <a:off x="857473" y="3629335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27C448-F481-462C-A66F-A24D6AF9552B}"/>
              </a:ext>
            </a:extLst>
          </p:cNvPr>
          <p:cNvSpPr txBox="1"/>
          <p:nvPr/>
        </p:nvSpPr>
        <p:spPr bwMode="white">
          <a:xfrm>
            <a:off x="847845" y="2666804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FC445034-43CF-4C45-BD8F-B7296C955666}"/>
              </a:ext>
            </a:extLst>
          </p:cNvPr>
          <p:cNvSpPr/>
          <p:nvPr/>
        </p:nvSpPr>
        <p:spPr>
          <a:xfrm>
            <a:off x="1356898" y="4476378"/>
            <a:ext cx="7212313" cy="354235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การมุ่งเน้นบุคลากร</a:t>
            </a:r>
            <a:b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endParaRPr kumimoji="0" lang="th-TH" sz="1846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BA88FB-582A-4391-A1A9-DF233B79B40B}"/>
              </a:ext>
            </a:extLst>
          </p:cNvPr>
          <p:cNvSpPr/>
          <p:nvPr/>
        </p:nvSpPr>
        <p:spPr>
          <a:xfrm flipH="1">
            <a:off x="756674" y="4464457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21" name="Straight Connector 20">
            <a:extLst>
              <a:ext uri="{FF2B5EF4-FFF2-40B4-BE49-F238E27FC236}">
                <a16:creationId xmlns:a16="http://schemas.microsoft.com/office/drawing/2014/main" id="{8F6BBCB3-5179-4680-9905-A2EEEDF57E8C}"/>
              </a:ext>
            </a:extLst>
          </p:cNvPr>
          <p:cNvSpPr/>
          <p:nvPr/>
        </p:nvSpPr>
        <p:spPr>
          <a:xfrm>
            <a:off x="774750" y="4478094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95494F-8019-4828-A5B7-320941F053FE}"/>
              </a:ext>
            </a:extLst>
          </p:cNvPr>
          <p:cNvSpPr txBox="1"/>
          <p:nvPr/>
        </p:nvSpPr>
        <p:spPr bwMode="white">
          <a:xfrm>
            <a:off x="846239" y="4551751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DDEC00E-ADD0-4B57-B643-A690D312098C}"/>
              </a:ext>
            </a:extLst>
          </p:cNvPr>
          <p:cNvSpPr/>
          <p:nvPr/>
        </p:nvSpPr>
        <p:spPr>
          <a:xfrm flipH="1">
            <a:off x="766738" y="5399117"/>
            <a:ext cx="529150" cy="731520"/>
          </a:xfrm>
          <a:prstGeom prst="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58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24" name="Straight Connector 23">
            <a:extLst>
              <a:ext uri="{FF2B5EF4-FFF2-40B4-BE49-F238E27FC236}">
                <a16:creationId xmlns:a16="http://schemas.microsoft.com/office/drawing/2014/main" id="{3CE85F4C-E279-4B65-81F7-A58F21A30782}"/>
              </a:ext>
            </a:extLst>
          </p:cNvPr>
          <p:cNvSpPr/>
          <p:nvPr/>
        </p:nvSpPr>
        <p:spPr>
          <a:xfrm>
            <a:off x="784814" y="5412754"/>
            <a:ext cx="749808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DF477A2-C0E7-453D-9C70-AF666D931AB3}"/>
              </a:ext>
            </a:extLst>
          </p:cNvPr>
          <p:cNvSpPr txBox="1"/>
          <p:nvPr/>
        </p:nvSpPr>
        <p:spPr bwMode="white">
          <a:xfrm>
            <a:off x="856303" y="5486411"/>
            <a:ext cx="369277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585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th-TH" sz="2585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C9579C09-EF8C-44B1-931C-2F780074ED76}"/>
              </a:ext>
            </a:extLst>
          </p:cNvPr>
          <p:cNvSpPr/>
          <p:nvPr/>
        </p:nvSpPr>
        <p:spPr>
          <a:xfrm>
            <a:off x="1355298" y="5418052"/>
            <a:ext cx="7212313" cy="354235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defTabSz="861668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การมุ่งเน้นระบบการปฏิบัติการ</a:t>
            </a:r>
            <a:br>
              <a:rPr kumimoji="0" lang="th-TH" sz="1846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</a:br>
            <a:endParaRPr kumimoji="0" lang="th-TH" sz="1846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1B7A022-E1A3-4AFA-8FF3-52A03AB2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913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3F7F-B876-4B43-83E1-004B7CEE0A52}"/>
              </a:ext>
            </a:extLst>
          </p:cNvPr>
          <p:cNvSpPr txBox="1">
            <a:spLocks/>
          </p:cNvSpPr>
          <p:nvPr/>
        </p:nvSpPr>
        <p:spPr bwMode="auto">
          <a:xfrm>
            <a:off x="167571" y="144355"/>
            <a:ext cx="3470778" cy="41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คำอธิบาย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0DBCC1F6-7980-4141-A0E5-9FC707F7D31E}"/>
              </a:ext>
            </a:extLst>
          </p:cNvPr>
          <p:cNvSpPr/>
          <p:nvPr/>
        </p:nvSpPr>
        <p:spPr>
          <a:xfrm>
            <a:off x="431453" y="1337051"/>
            <a:ext cx="8229600" cy="0"/>
          </a:xfrm>
          <a:prstGeom prst="line">
            <a:avLst/>
          </a:prstGeom>
          <a:solidFill>
            <a:srgbClr val="5B9BD5">
              <a:hueOff val="0"/>
              <a:satOff val="0"/>
              <a:lumOff val="0"/>
              <a:alphaOff val="0"/>
            </a:srgbClr>
          </a:solidFill>
          <a:ln w="28575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11" name="Freeform 33">
            <a:extLst>
              <a:ext uri="{FF2B5EF4-FFF2-40B4-BE49-F238E27FC236}">
                <a16:creationId xmlns:a16="http://schemas.microsoft.com/office/drawing/2014/main" id="{530BF89D-AA6C-44AA-94D1-B5BA2BA41C8B}"/>
              </a:ext>
            </a:extLst>
          </p:cNvPr>
          <p:cNvSpPr/>
          <p:nvPr/>
        </p:nvSpPr>
        <p:spPr>
          <a:xfrm>
            <a:off x="431453" y="766816"/>
            <a:ext cx="8229600" cy="868944"/>
          </a:xfrm>
          <a:custGeom>
            <a:avLst/>
            <a:gdLst>
              <a:gd name="connsiteX0" fmla="*/ 0 w 5093349"/>
              <a:gd name="connsiteY0" fmla="*/ 0 h 2201333"/>
              <a:gd name="connsiteX1" fmla="*/ 5093349 w 5093349"/>
              <a:gd name="connsiteY1" fmla="*/ 0 h 2201333"/>
              <a:gd name="connsiteX2" fmla="*/ 5093349 w 5093349"/>
              <a:gd name="connsiteY2" fmla="*/ 2201333 h 2201333"/>
              <a:gd name="connsiteX3" fmla="*/ 0 w 5093349"/>
              <a:gd name="connsiteY3" fmla="*/ 2201333 h 2201333"/>
              <a:gd name="connsiteX4" fmla="*/ 0 w 5093349"/>
              <a:gd name="connsiteY4" fmla="*/ 0 h 220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3349" h="2201333">
                <a:moveTo>
                  <a:pt x="0" y="0"/>
                </a:moveTo>
                <a:lnTo>
                  <a:pt x="5093349" y="0"/>
                </a:lnTo>
                <a:lnTo>
                  <a:pt x="5093349" y="2201333"/>
                </a:lnTo>
                <a:lnTo>
                  <a:pt x="0" y="22013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73855" tIns="73855" rIns="73855" bIns="73855" numCol="1" spcCol="1270" anchor="t" anchorCtr="0">
            <a:noAutofit/>
          </a:bodyPr>
          <a:lstStyle/>
          <a:p>
            <a:pPr marL="0" marR="0" lvl="0" indent="0" algn="l" defTabSz="861668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เกณฑ์คุณภาพการบริหารจัดการภาครัฐ 4.0 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PMQA 4.0)</a:t>
            </a:r>
            <a:endParaRPr kumimoji="0" lang="th-TH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CD84786-E063-403A-AF3E-DFEAD2022DD3}"/>
              </a:ext>
            </a:extLst>
          </p:cNvPr>
          <p:cNvGraphicFramePr/>
          <p:nvPr/>
        </p:nvGraphicFramePr>
        <p:xfrm>
          <a:off x="0" y="1456949"/>
          <a:ext cx="5619471" cy="394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BF5102AD-D999-4EEF-AF77-CBA9FA7414C0}"/>
              </a:ext>
            </a:extLst>
          </p:cNvPr>
          <p:cNvSpPr/>
          <p:nvPr/>
        </p:nvSpPr>
        <p:spPr>
          <a:xfrm>
            <a:off x="5175026" y="4283241"/>
            <a:ext cx="490889" cy="336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42AEAF7-85E2-407A-940E-AECE90956EAA}"/>
              </a:ext>
            </a:extLst>
          </p:cNvPr>
          <p:cNvGraphicFramePr/>
          <p:nvPr/>
        </p:nvGraphicFramePr>
        <p:xfrm>
          <a:off x="5948413" y="2539340"/>
          <a:ext cx="3041582" cy="3824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D51BA1-C87F-4FA5-A54A-00A0A5FA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9726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728677" y="2148839"/>
            <a:ext cx="7686646" cy="130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ตัวชี้วัดทางเลือก</a:t>
            </a:r>
            <a:b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จำแนกตามหมวด 1 - 6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FE3DD-ED5A-4CE0-850C-FD33EFD9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D7C277-87F2-4ADB-8015-08E3EC9FD454}" type="slidenum">
              <a:rPr kumimoji="0" lang="th-TH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th-TH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6659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52070" y="-77024"/>
            <a:ext cx="7369011" cy="86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ประเด็นการพิจารณา 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หมวด 1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การนำองค์การ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743FCB0-509E-4D49-8DE2-7B679DCF5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1727195"/>
              </p:ext>
            </p:extLst>
          </p:nvPr>
        </p:nvGraphicFramePr>
        <p:xfrm>
          <a:off x="282340" y="1204492"/>
          <a:ext cx="85632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36364E-1D61-4D77-B44C-33A17D1C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25</a:t>
            </a:fld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D4B2D323-933A-FC85-1CFA-17050735125A}"/>
              </a:ext>
            </a:extLst>
          </p:cNvPr>
          <p:cNvSpPr txBox="1"/>
          <p:nvPr/>
        </p:nvSpPr>
        <p:spPr>
          <a:xfrm>
            <a:off x="5972410" y="1310209"/>
            <a:ext cx="2062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ดำเนินการแล้ว ปี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65</a:t>
            </a:r>
            <a:endParaRPr lang="en-US" sz="2400" b="1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9B097649-593E-4D7E-B8C4-334F0C1B1B82}"/>
              </a:ext>
            </a:extLst>
          </p:cNvPr>
          <p:cNvSpPr txBox="1"/>
          <p:nvPr/>
        </p:nvSpPr>
        <p:spPr>
          <a:xfrm>
            <a:off x="6475366" y="2306748"/>
            <a:ext cx="2062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ดำเนินการแล้ว ปี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64</a:t>
            </a:r>
            <a:endParaRPr lang="en-US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2D29AD62-DEB7-B5B5-1B31-3A63F6C769B2}"/>
              </a:ext>
            </a:extLst>
          </p:cNvPr>
          <p:cNvSpPr txBox="1"/>
          <p:nvPr/>
        </p:nvSpPr>
        <p:spPr>
          <a:xfrm>
            <a:off x="6782737" y="3291682"/>
            <a:ext cx="2062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ดำเนินการแล้ว ปี 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64</a:t>
            </a:r>
            <a:endParaRPr lang="en-US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4723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283017"/>
          <a:ext cx="888074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1 การนำองค์การ ประเด็นที่ 1.4 การคำนึงถึงผลกระทบต่อสังคมทั้งใน</a:t>
                      </a:r>
                      <a:b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ระยะสั้นและระยะยาว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1 การนำองค์การ เป้าหมาย เพื่อให้ระบบการนำองค์การของส่วนราชการมุ่งเน้น</a:t>
                      </a:r>
                      <a:r>
                        <a:rPr lang="th-TH" sz="1000" b="0" dirty="0" err="1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สัมฤทธิผล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และสร้างความยั่งยืนให้กับองค์การ โดยส่วนราชการกำหนดวิสัยทัศน์และแผนยุทธศาสตร์ที่นำไปสู่การบรรลุพันธกิจและสอดรับกับยุทธศาสตร์ชาติ กำหนดนโยบายในการกำกับดูแลที่มีประสิทธิผลในเรื่องการป้องกันทุจริตและการสร้างความโปร่งใส สร้างสภาพแวดล้อมภายในที่มุ่งเน้นการบรรลุผลสัมฤทธิ์ของส่วนราชการส่งเสริมให้เกิดนวัตกรรมและการแก้ไขปัญหาร่วมกับเครือข่าย ติดตามประเมินผลการดำเนินการของส่วนราชการและผลกระทบที่เกิดขึ้นทั้งระยะสั้นและระยะยาวอย่างต่อเนื่องและทันการณ์ (ด้วยกลไกของเทคโนโลยีดิจิทัล) โดยคำนึงถึงผลกระทบต่อสังคมและมุ่งเน้นให้เกิดผลลัพธ์ที่นำไปสู่การพัฒนาประเทศตามทิศทางยุทธศาสตร์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590785"/>
              </p:ext>
            </p:extLst>
          </p:nvPr>
        </p:nvGraphicFramePr>
        <p:xfrm>
          <a:off x="99301" y="4421529"/>
          <a:ext cx="5780100" cy="1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มีการประเมินความเสี่ยงโครงการ กระบวนการ และยุทธศาสตร์ที่อาจก่อให้เกิดผลกระทบเชิงลบต่อสังคม อย่างต่อเนื่อง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มีการเตรียมมาตรการป้องกันและแก้ไขปัญหาต่าง ๆ เช่น 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การทำ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ประชาพิจารณ์ หรือการรับฟังความคิดเห็นทั้งก่อน/ระหว่าง/หลังดำเนินโครงการ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มีการกำหนดตัวชี้วัดและติดตามผลการดำเนินการของหน่วยงานอย่างต่อเนื่อง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DC178CC9-B273-43E8-A367-8510F950B183}"/>
              </a:ext>
            </a:extLst>
          </p:cNvPr>
          <p:cNvSpPr/>
          <p:nvPr/>
        </p:nvSpPr>
        <p:spPr bwMode="gray">
          <a:xfrm>
            <a:off x="99305" y="832490"/>
            <a:ext cx="5780099" cy="4771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D75F2C-B574-4295-A9ED-E61524A9CAB0}"/>
              </a:ext>
            </a:extLst>
          </p:cNvPr>
          <p:cNvSpPr/>
          <p:nvPr/>
        </p:nvSpPr>
        <p:spPr>
          <a:xfrm>
            <a:off x="179595" y="827193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1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1.4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ความสำเร็จในการเตรียมการรองรับผลกระทบเชิงลบต่อสังคม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ABD8CA-0AFD-4689-81BC-75812914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26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1B6B7660-42A5-49A9-BDB5-62CA83288CB0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512041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901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52070" y="-77024"/>
            <a:ext cx="7369011" cy="86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ประเด็นการพิจารณา 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หมวด 2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การวางแผนเชิงยุทธศาสตร์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743FCB0-509E-4D49-8DE2-7B679DCF5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252543"/>
              </p:ext>
            </p:extLst>
          </p:nvPr>
        </p:nvGraphicFramePr>
        <p:xfrm>
          <a:off x="282340" y="1204492"/>
          <a:ext cx="85632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BA3E29-A6F2-4101-BB72-F3CF89F02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27</a:t>
            </a:fld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1302E404-38A2-0F09-F813-19120D033FA4}"/>
              </a:ext>
            </a:extLst>
          </p:cNvPr>
          <p:cNvSpPr txBox="1"/>
          <p:nvPr/>
        </p:nvSpPr>
        <p:spPr>
          <a:xfrm>
            <a:off x="7114784" y="1465684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18B78A54-3C4D-B534-F48B-6748ADDCC41B}"/>
              </a:ext>
            </a:extLst>
          </p:cNvPr>
          <p:cNvSpPr txBox="1"/>
          <p:nvPr/>
        </p:nvSpPr>
        <p:spPr>
          <a:xfrm>
            <a:off x="6244226" y="3367088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92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379267"/>
          <a:ext cx="888074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2 : การวางแผนเชิงยุทธศาสตร์ ประเด็นที่ 2.2 เป้าหมายเชิงยุทธศาสตร์</a:t>
                      </a:r>
                      <a:b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ทั้งระยะสั้นและระยะยาวสอดคล้องพันธกิจและยุทธศาสตร์ชาติ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2 การวางแผนเชิงยุทธศาสตร์ เป้าหมาย เพื่อให้ส่วนราชการมีกระบวนการวางแผนยุทธศาสตร์ที่มีประสิทธิผล รองรับการเปลี่ยนแปลงและสร้างขีดความสามารถ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ในการแข่งขัน กำหนดเป้าหมายเชิงยุทธศาสตร์ทั้งระยะสั้นและระยะยาว ที่สอดคล้องกับพันธกิจของส่วนราชการและเชื่อมโยงกับยุทธศาสตร์ชาติ มีแผนงานที่ขับเคลื่อน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ลงไปทุกภาคส่วน มีการติดตามผลของการบรรลุเป้าหมายเชิงยุทธศาสตร์ และการรายงานผลอย่างมีประสิทธิภาพ เพื่อการแก้ไขปัญหาได้ทันท่วงที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4094267"/>
          <a:ext cx="5780100" cy="1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894790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125548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มีแผนที่ทางกลยุทธ์ (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Strategy Map)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แผนระยะสั้นและแผนระยาวที่ส่งผลต่อยุทธศาสตร์ของสำนักงานปลัดกระทรวงศึกษาธิการ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มีแผนในการนำระบบดิจิทัลมาใช้ปรับเปลี่ยนการทำงานและรองรับ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การเปลี่ยนแปลงของหน่วยงาน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มีการกำหนดตัวชี้วัดและเป้าประสงค์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ที่ตอบสนองพันธกิจและการเปลี่ยนแปลง ของหน่วยงาน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746A2ECB-2777-43EF-8F0F-69405F0F522F}"/>
              </a:ext>
            </a:extLst>
          </p:cNvPr>
          <p:cNvSpPr/>
          <p:nvPr/>
        </p:nvSpPr>
        <p:spPr bwMode="gray">
          <a:xfrm>
            <a:off x="99305" y="832489"/>
            <a:ext cx="7004139" cy="55132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CB09C3-AA48-4E14-BC58-0EDFD412CC70}"/>
              </a:ext>
            </a:extLst>
          </p:cNvPr>
          <p:cNvSpPr/>
          <p:nvPr/>
        </p:nvSpPr>
        <p:spPr>
          <a:xfrm>
            <a:off x="179595" y="827193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2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2.2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การกำหนดเป้าประสงค์และตัวชี้วัดเชิงยุทธศาสตร์ที่ตอบสนองต่อพันธกิจ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6698EA-BFDB-46EB-8464-FEBF3F42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28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D7EC69FF-7DFE-4737-BD29-53DFDFA9E0BA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181297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5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523642"/>
          <a:ext cx="888074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2 : การวางแผนเชิงยุทธศาสตร์ ประเด็นที่ 2.4 การติดตามผลการบรรลุเป้าหมาย การแก้ไขปัญหาและการรายงานผล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2 การวางแผนเชิงยุทธศาสตร์ เป้าหมาย เพื่อให้ส่วนราชการมีกระบวนการวางแผนยุทธศาสตร์ที่มีประสิทธิผล รองรับการเปลี่ยนแปลงและสร้างขีดความสามารถ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ในการแข่งขัน กำหนดเป้าหมายเชิงยุทธศาสตร์ทั้งระยะสั้นและระยะยาว ที่สอดคล้องกับพันธกิจของส่วนราชการและเชื่อมโยงกับยุทธศาสตร์ชาติ มีแผนงานที่ขับเคลื่อน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ลงไปทุกภาคส่วน มีการติดตามผลของการบรรลุเป้าหมายเชิงยุทธศาสตร์ และการรายงานผลอย่างมีประสิทธิภาพ เพื่อการแก้ไขปัญหาได้ทันท่วงที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80055" y="4490117"/>
          <a:ext cx="5780100" cy="1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004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868651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หน่วยงานมีระบบในการติดตามรายงานผลของตัวชี้วัด แผนปฏิบัติการ และการดำเนินการตามแผนยุทธศาสตร์ ทั้งระยะสั้นและ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ระยะยาว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มีการเตรียมการแก้ไขปัญหากรณี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การดำเนินการไม่เป็นไปตามเป้าหมายที่ตั้งไว้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หน่วยงานมีระบบรายงานผลการดำเนินงานต่อสาธารณะ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ABE7BBC2-9388-48DB-93EC-E7184451A124}"/>
              </a:ext>
            </a:extLst>
          </p:cNvPr>
          <p:cNvSpPr/>
          <p:nvPr/>
        </p:nvSpPr>
        <p:spPr bwMode="gray">
          <a:xfrm>
            <a:off x="80055" y="813239"/>
            <a:ext cx="5780099" cy="733368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0475CA-167B-4D53-8AD2-E0A1849FADC7}"/>
              </a:ext>
            </a:extLst>
          </p:cNvPr>
          <p:cNvSpPr/>
          <p:nvPr/>
        </p:nvSpPr>
        <p:spPr>
          <a:xfrm>
            <a:off x="179595" y="827193"/>
            <a:ext cx="8398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2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2.4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ความสำเร็จในการติดตามผลของการบรรลุเป้าหมายเชิงยุทธศาสตร์</a:t>
            </a: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และการแก้ไขปัญหาอย่างมีประสิทธิผล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AF69DD-D769-4462-9EB3-4E70B219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29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A0349688-FC70-4EDD-BEDA-3D867E746FC6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473129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40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612C2-6893-4F03-AD3A-6124A5DD5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1" y="1510019"/>
            <a:ext cx="8305100" cy="47817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1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คำรับรองการปฏิบัติราชการ ประจำปีงบประมาณ พ.ศ. 256</a:t>
            </a:r>
            <a:r>
              <a:rPr lang="en-US" sz="1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6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1400" b="1" dirty="0">
                <a:solidFill>
                  <a:srgbClr val="C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สำนักงานศึกษาธิการจังหวัด........................... </a:t>
            </a:r>
            <a:r>
              <a:rPr lang="th-TH" sz="1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สำนักงานปลัดกระทรวงศึกษาธิการ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	คำรับรองระหว่าง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331470" algn="l"/>
                <a:tab pos="1988820" algn="l"/>
                <a:tab pos="3870960" algn="l"/>
                <a:tab pos="4309110" algn="l"/>
                <a:tab pos="4770755" algn="l"/>
                <a:tab pos="567118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        </a:t>
            </a:r>
            <a:r>
              <a:rPr lang="th-TH" sz="1400" u="dotted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ชื่อศึกษาธิการภาค</a:t>
            </a:r>
            <a:r>
              <a:rPr lang="th-TH" sz="1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	ศึกษาธิการภาค .......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และ    	  </a:t>
            </a:r>
            <a:r>
              <a:rPr lang="th-TH" sz="1400" u="dotted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ชื่อศึกษาธิการจังหวัด</a:t>
            </a:r>
            <a:r>
              <a:rPr lang="th-TH" sz="14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          ศึกษาธิการจังหวัด...........................</a:t>
            </a:r>
            <a:r>
              <a:rPr lang="th-TH" sz="1400" dirty="0">
                <a:solidFill>
                  <a:srgbClr val="C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331470" algn="l"/>
                <a:tab pos="990600" algn="l"/>
                <a:tab pos="1530350" algn="l"/>
                <a:tab pos="1988820" algn="l"/>
                <a:tab pos="4309110" algn="l"/>
                <a:tab pos="5490845" algn="l"/>
                <a:tab pos="639127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 	ผู้รับคำรับรอง	</a:t>
            </a:r>
            <a:r>
              <a:rPr lang="th-TH" sz="1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ผู้ทำคำรับรอง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	</a:t>
            </a:r>
            <a:r>
              <a:rPr lang="th-TH" sz="1400" spc="-5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รับรองนี้เป็นคำรับรองฝ่ายเดียว มิใช่สัญญาและใช้สำหรับระยะเวลา 1 ปี เริ่มตั้งแต่วันที่ 1 ตุลาคม 256</a:t>
            </a: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5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ถึงวันที่ 30 กันยายน 256</a:t>
            </a: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6</a:t>
            </a: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รายละเอียดของคำรับรอง ได้แก่  ตัวชี้วัดผลการปฏิบัติราชการ น้ำหนัก ข้อมูลพื้นฐาน  เป้าหมาย/เกณฑ์การให้คะแนนและรายละเอียด</a:t>
            </a:r>
            <a:r>
              <a:rPr lang="th-TH" sz="1400" dirty="0" err="1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อื่นๆ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ตามที่ปรากฏอยู่ในเอกสาร</a:t>
            </a:r>
            <a:b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ประกอบท้ายคำรับรองนี้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4. ข้าพเจ้า </a:t>
            </a:r>
            <a:r>
              <a:rPr lang="th-TH" sz="1400" u="dotted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ชื่อศึกษาธิการภาค</a:t>
            </a:r>
            <a:r>
              <a:rPr lang="th-TH" sz="1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  ศึกษาธิการภาค........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ในฐานะผู้บังคับบัญชาของ </a:t>
            </a:r>
            <a:r>
              <a:rPr lang="th-TH" sz="1400" u="dotted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ชื่อศึกษาธิการจังหวัด</a:t>
            </a:r>
            <a:r>
              <a:rPr lang="th-TH" sz="14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ได้พิจารณาและเห็นชอบกับ ตัวชี้วัดผลการปฏิบัติราชการ น้ำหนัก </a:t>
            </a:r>
            <a:b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ข้อมูลพื้นฐาน เป้าหมาย เกณฑ์การให้คะแนนและรายละเอียด</a:t>
            </a:r>
            <a:r>
              <a:rPr lang="th-TH" sz="1400" dirty="0" err="1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อื่นๆ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ตามที่กำหนดในเอกสาร</a:t>
            </a:r>
            <a:r>
              <a:rPr lang="th-TH" sz="1400" spc="-2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ประกอบท้ายคำรับรองนี้  และข้าพเจ้ายินดีจะให้คำแนะนำ กำกับ และตรวจสอบ</a:t>
            </a:r>
            <a:br>
              <a:rPr lang="th-TH" sz="1400" spc="-2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400" spc="-2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ผลการปฏิบัติราชการ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 </a:t>
            </a:r>
            <a:r>
              <a:rPr lang="th-TH" sz="1400" u="dotted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400" u="dotted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ชื่อศึกษาธิการจังหวัด</a:t>
            </a:r>
            <a:r>
              <a:rPr lang="th-TH" sz="14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ให้เป็นไปตามคำรับรองที่จัดทำขึ้นนี้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5. </a:t>
            </a:r>
            <a:r>
              <a:rPr lang="th-TH" sz="1400" spc="-2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ข้าพเจ้า</a:t>
            </a:r>
            <a:r>
              <a:rPr lang="th-TH" sz="1400" u="dotted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400" u="dotted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ชื่อศึกษาธิการจังหวัด</a:t>
            </a:r>
            <a:r>
              <a:rPr lang="th-TH" sz="14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ศึกษาธิการจังหวัด........................</a:t>
            </a:r>
            <a:r>
              <a:rPr lang="th-TH" sz="1400" dirty="0"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400" spc="-2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ได้ทำความเข้าใจคำรับรองตามข้อ 3 แล้ว</a:t>
            </a:r>
            <a:r>
              <a:rPr lang="th-TH" sz="1400" spc="-3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ขอให้คำรับรองกับ</a:t>
            </a:r>
            <a:r>
              <a:rPr lang="th-TH" sz="1400" u="dotted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ศึกษาธิการภาค.......</a:t>
            </a:r>
            <a:r>
              <a:rPr lang="th-TH" sz="1400" spc="-3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ว่าจะมุ่งมั่นปฏิบัติราชการ</a:t>
            </a:r>
            <a:br>
              <a:rPr lang="th-TH" sz="1400" spc="-3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400" spc="-3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ให้เกิดผลงานที่ดีตามเป้าหมาย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ของตัวชี้วัดแต่ละตัวในระดับสูงสุดเพื่อให้เกิดประโยชน์สุขแก่ประชาชนตามที่ให้คำรับรองไว้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6.	ผู้รับคำรับรองและผู้ทำคำรับรองได้เข้าใจคำรับรองการปฏิบัติราชการและเห็นพ้องกันแล้ว จึงได้ลงลายมือชื่อไว้เป็นสำคัญ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 algn="thaiDist">
              <a:lnSpc>
                <a:spcPct val="115000"/>
              </a:lnSpc>
              <a:spcAft>
                <a:spcPts val="1000"/>
              </a:spcAft>
              <a:buNone/>
              <a:tabLst>
                <a:tab pos="165735" algn="l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  <a:tab pos="1260475" algn="l"/>
                <a:tab pos="1710690" algn="l"/>
                <a:tab pos="5941060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...........................................................	.............................................................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  <a:tab pos="1260475" algn="l"/>
                <a:tab pos="1710690" algn="l"/>
                <a:tab pos="5941060" algn="l"/>
              </a:tabLst>
            </a:pP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	</a:t>
            </a:r>
            <a:r>
              <a:rPr lang="th-TH" sz="1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</a:t>
            </a:r>
            <a:r>
              <a:rPr lang="th-TH" sz="1400" dirty="0"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(........................................)</a:t>
            </a: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      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r>
              <a:rPr lang="th-TH" sz="1400" u="dotted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(ชื่อศึกษาธิการจังหวัด)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  <a:tab pos="1260475" algn="l"/>
                <a:tab pos="1710690" algn="l"/>
                <a:tab pos="5941060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</a:t>
            </a: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	         </a:t>
            </a:r>
            <a:r>
              <a:rPr lang="th-TH" sz="1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ศึกษาธิการภาค...........</a:t>
            </a: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  </a:t>
            </a:r>
            <a:r>
              <a:rPr lang="th-TH" sz="14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ศึกษาธิการจังหวัด...............................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65735" algn="l"/>
                <a:tab pos="1260475" algn="l"/>
                <a:tab pos="1710690" algn="l"/>
                <a:tab pos="5941060" algn="l"/>
              </a:tabLst>
            </a:pPr>
            <a:r>
              <a:rPr lang="th-TH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   	วันที่..…......เดือน...……..........พ.ศ...….........	วันที่...….....เดือน.......……...........พ.ศ...............  </a:t>
            </a:r>
            <a:endParaRPr lang="th-TH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B434BC-4721-467C-A4B4-10AAFDB77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71" y="205529"/>
            <a:ext cx="1142857" cy="1200000"/>
          </a:xfrm>
          <a:prstGeom prst="rect">
            <a:avLst/>
          </a:prstGeom>
        </p:spPr>
      </p:pic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EBF7F805-7BD3-4685-9EBC-34DAA5E8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65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52070" y="-77024"/>
            <a:ext cx="7369011" cy="86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ประเด็นการพิจารณา 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หมวด 3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การให้ความสำคัญกับผู้รับบริการและผู้มีส่วนได้ส่วนเสีย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743FCB0-509E-4D49-8DE2-7B679DCF5C3A}"/>
              </a:ext>
            </a:extLst>
          </p:cNvPr>
          <p:cNvGraphicFramePr/>
          <p:nvPr/>
        </p:nvGraphicFramePr>
        <p:xfrm>
          <a:off x="282340" y="1204492"/>
          <a:ext cx="85632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A8D6CE-45F7-4869-AB24-B9380BA34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30</a:t>
            </a:fld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AEC9CE3A-FCBF-F181-5490-532FA20C5BAD}"/>
              </a:ext>
            </a:extLst>
          </p:cNvPr>
          <p:cNvSpPr txBox="1"/>
          <p:nvPr/>
        </p:nvSpPr>
        <p:spPr>
          <a:xfrm>
            <a:off x="6087649" y="1456607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55AC6A9-F2F6-390E-C972-26B4EFB766E2}"/>
              </a:ext>
            </a:extLst>
          </p:cNvPr>
          <p:cNvSpPr txBox="1"/>
          <p:nvPr/>
        </p:nvSpPr>
        <p:spPr>
          <a:xfrm>
            <a:off x="6623920" y="2133437"/>
            <a:ext cx="239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00B050"/>
                </a:solidFill>
              </a:rPr>
              <a:t>ดำเนินการแล้ว (ตก ปี64)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7078BF4A-CFF0-BB08-4111-268D94712566}"/>
              </a:ext>
            </a:extLst>
          </p:cNvPr>
          <p:cNvSpPr txBox="1"/>
          <p:nvPr/>
        </p:nvSpPr>
        <p:spPr>
          <a:xfrm>
            <a:off x="6316196" y="3580520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305E6704-F5A2-93B9-C99E-00B99F2B6EB8}"/>
              </a:ext>
            </a:extLst>
          </p:cNvPr>
          <p:cNvSpPr txBox="1"/>
          <p:nvPr/>
        </p:nvSpPr>
        <p:spPr>
          <a:xfrm>
            <a:off x="7404641" y="4424506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461E0AFA-BD7A-546A-D6C8-5E149EC0F5FE}"/>
              </a:ext>
            </a:extLst>
          </p:cNvPr>
          <p:cNvSpPr txBox="1"/>
          <p:nvPr/>
        </p:nvSpPr>
        <p:spPr>
          <a:xfrm>
            <a:off x="7508307" y="2354774"/>
            <a:ext cx="1891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00B05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ทำซ้องของปี 66</a:t>
            </a:r>
            <a:endParaRPr lang="en-US" sz="2000" b="1" dirty="0">
              <a:solidFill>
                <a:srgbClr val="00B05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7413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379269"/>
          <a:ext cx="888074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3 : การให้ความสำคัญกับผู้รับบริการและผู้มีส่วนได้ส่วนเสีย ประเด็นที่ 3.2 การประเมินความพึงพอใจและความผูกพันของผู้รับบริการและผู้มีส่วนได้ส่วนเสียเพื่อนำมาใช้ประโยชน์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3 การให้ความสำคัญกับผู้รับบริการและผู้มีส่วนได้ส่วนเสีย เป้าหมาย เพื่อให้ส่วนราชการพัฒนาระบบข้อมูลและสารสนเทศด้านการบริการประชาชนที่ทันสมัยรวดเร็วและเข้าถึงในทุกระดับ เพื่อนำมาใช้ประโยชน์ในการสร้างนวัตกรรมการบริการที่สร้างความแตกต่างและตอบสนองความต้องการเฉพาะกลุ่ม และความต้องการเฉพาะบุคคลซึ่งสามารถออกแบบได้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Personalized Service)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างแผนเชิงรุกในการตอบสนองความต้องการและความคาดหวังของกลุ่มผู้รับบริการและผู้มีส่วนได้ส่วนเสียทั้งปัจจุบัน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และอนาคต มีกระบวนการแก้ไขข้อร้องเรียนที่รวดเร็ว และสร้างสรรค์ โดยปฏิบัติงานบนพื้นฐานของข้อมูลความต้องการของประชาชน ส่งผลต่อความพึงพอใจ สร้างความร่วมมือของกลุ่มผู้รับบริการและผู้มีส่วนได้ส่วนเสีย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4469655"/>
          <a:ext cx="5780100" cy="205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880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839775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ออกแบบการประเมินความพึงพอใจและความผูกพันของกลุ่มผู้รับบริการและผู้มีส่วนได้ส่วนเสียในรูปแบบที่เหมาะสม เพื่อให้ได้ข้อมูลที่สามารถนำมาใช้ประโยชน์ในการวิเคราะห์และปรับปรุงกระบวนการทำงาน เช่น การให้บริการที่ทันการณ์ พฤติกรรมที่ตอบสนองต่อนโยบายการบริการต่าง ๆ เป็นต้น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หน่วยงานมีการประเมินความพึงพอใจของกลุ่มผู้รับบริการและผู้มีส่วนได้ส่วนเสีย จากกระบวนการปฏิบัติงานหลัก/งานบริการ 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อย่างน้อย 2 กระบวนการ/งานบริการ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หน่วยงานมีการประเมินความผูกพันของกลุ่มผู้รับบริการและผู้มีส่วนได้ส่วนเสีย มีต่อหน่วยงามในภาพรวม ครบทุกกลุ่ม</a:t>
                      </a:r>
                    </a:p>
                    <a:p>
                      <a:pPr algn="l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A5FEBB61-CDC7-43FE-B58C-35D756DE6624}"/>
              </a:ext>
            </a:extLst>
          </p:cNvPr>
          <p:cNvSpPr/>
          <p:nvPr/>
        </p:nvSpPr>
        <p:spPr bwMode="gray">
          <a:xfrm>
            <a:off x="99305" y="832489"/>
            <a:ext cx="8004995" cy="55132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CA6477-7DC3-4C6D-94EA-DDB458DCA743}"/>
              </a:ext>
            </a:extLst>
          </p:cNvPr>
          <p:cNvSpPr/>
          <p:nvPr/>
        </p:nvSpPr>
        <p:spPr>
          <a:xfrm>
            <a:off x="179595" y="827193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3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3.2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ความสำเร็จในการประเมินความพึงพอใจและความผูกพัน ของกลุ่มผู้รับบริการและผู้มีส่วนได้ส่วนเสีย 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FAB54C-243F-4DBA-8D86-5A49661D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31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5FB3E054-5DD6-4C75-BFA8-489107F72F8A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512041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781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52070" y="-77024"/>
            <a:ext cx="7369011" cy="86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ประเด็นการพิจารณา 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หมวด 4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การวัด การวิเคราะห์ และการจัดการความรู้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743FCB0-509E-4D49-8DE2-7B679DCF5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24572"/>
              </p:ext>
            </p:extLst>
          </p:nvPr>
        </p:nvGraphicFramePr>
        <p:xfrm>
          <a:off x="282340" y="1204492"/>
          <a:ext cx="85632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343565-7EEC-4BCF-B583-62B3DD09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32</a:t>
            </a:fld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95B43FFF-6A6C-2F38-0975-4117C31A37C6}"/>
              </a:ext>
            </a:extLst>
          </p:cNvPr>
          <p:cNvSpPr txBox="1"/>
          <p:nvPr/>
        </p:nvSpPr>
        <p:spPr>
          <a:xfrm>
            <a:off x="5287742" y="3592742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ดำเนินการแล้ว ปี 65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5628A6C-878A-4AC3-B882-3BE487B45042}"/>
              </a:ext>
            </a:extLst>
          </p:cNvPr>
          <p:cNvSpPr txBox="1"/>
          <p:nvPr/>
        </p:nvSpPr>
        <p:spPr>
          <a:xfrm>
            <a:off x="5058177" y="2679481"/>
            <a:ext cx="18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</a:rPr>
              <a:t>ดำเนินการแล้ว ปี 6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55160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398518"/>
          <a:ext cx="888074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4 : การวัด การวิเคราะห์ และการจัดการความรู้ ประเด็นที่ 4.1 การใช้ข้อมูลในการกำหนดตัววัดเพื่อติดตามงานและการเปิดเผยข้อมูลต่อสาธารณะ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4 การวัด การวิเคราะห์ และการจัดการความรู้  เป้าหมาย เพื่อให้ส่วนราชการมีการใช้ข้อมูลและสารสนเทศ มากำหนดตัววัดที่สามารถใช้ติดตามงานทั้งในระดับปฏิบัติการและระดับยุทธศาสตร์ได้อย่างมีประสิทธิผลทั่วทั้งองค์การ รวมทั้งการสื่อสารและเปิดเผยข้อมูลสู่ผู้ใช้งานทั้งภายในและภายนอก มีการวิเคราะห์ผลจากข้อมูล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และตัววัด เพื่อการแก้ปัญหาและตอบสนองได้อย่างมีประสิทธิภาพ ทันเวลา และเชิงรุก มีการใช้ความรู้และองค์ความรู้ของส่วนราชการในการแก้ปัญหา เรียนรู้และมีเหตุผลในเชิงจริยธรรม มีการบริหารจัดการข้อมูล สารสนเทศ และระบบการทำงานที่ปรับเป็นดิจิทัลเต็มรูปแบบ มีประสิทธิภาพ และใช้งานได้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99305" y="4504043"/>
          <a:ext cx="5780100" cy="1784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มีการรวบรวมข้อมูลตัวชี้วัดในระดับยุทธศาสตร์ของหน่วยงาน 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พร้อมด้วยเกณฑ์การให้คะแนน 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ค่าเป้าหมาย ข้อมูลพื้นฐาน ขอบเขตการดำเนินการหรือ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การวัดผล และนิยามศัพท์สำคัญ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ที่เกี่ยวข้องของทุกตัวชี้วัด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นำข้อมูลตัวชี้วัดมาใช้ในการติดตามรายงานและประเมินผลตามยุทธศาสตร์ของหน่วยงาน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มีการจัดทำฐานข้อมูลผลการดำเนินงานตัวชี้วัดตามยุทธศาสตร์ของหน่วยงาน</a:t>
                      </a:r>
                      <a:b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ในรูปแบบอิเล็กทรอนิกส์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8B56308E-25A6-447A-81EA-A3171A7FC623}"/>
              </a:ext>
            </a:extLst>
          </p:cNvPr>
          <p:cNvSpPr/>
          <p:nvPr/>
        </p:nvSpPr>
        <p:spPr bwMode="gray">
          <a:xfrm>
            <a:off x="99305" y="832489"/>
            <a:ext cx="7254396" cy="51792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F2A259-06EC-44FE-8620-39E23089EE80}"/>
              </a:ext>
            </a:extLst>
          </p:cNvPr>
          <p:cNvSpPr/>
          <p:nvPr/>
        </p:nvSpPr>
        <p:spPr>
          <a:xfrm>
            <a:off x="179595" y="827193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4.1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ความสำเร็จในการจัดทำฐานข้อมูลผลการดำเนินงานตัวชี้วัดตามยุทธศาสตร์ของหน่วยงาน 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0D0D44-E632-406A-846D-8C2DD5A1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33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A1927B06-F481-4978-BB6D-EB935BB172F0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512041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140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716143"/>
          <a:ext cx="888074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4 : การวัด การวิเคราะห์ และการจัดการความรู้ ประเด็นที่ 4.4 การบริหารจัดการข้อมูล สารสนเทศ และปรับระบบการทำงานให้เป็นดิจิทัล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4 การวัด การวิเคราะห์ และการจัดการความรู้  เป้าหมาย เพื่อให้ส่วนราชการมีการใช้ข้อมูลและสารสนเทศ มากำหนดตัววัดที่สามารถใช้ติดตามงานทั้งในระดับปฏิบัติการและระดับยุทธศาสตร์ได้อย่างมีประสิทธิผลทั่วทั้งองค์การ รวมทั้งการสื่อสารและเปิดเผยข้อมูลสู่ผู้ใช้งานทั้งภายในและภายนอก มีการวิเคราะห์ผลจากข้อมูล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และตัววัด เพื่อการแก้ปัญหาและตอบสนองได้อย่างมีประสิทธิภาพ ทันเวลา และเชิงรุก มีการใช้ความรู้และองค์ความรู้ของส่วนราชการในการแก้ปัญหา เรียนรู้และมีเหตุผลในเชิงจริยธรรม มีการบริหารจัดการข้อมูล สารสนเทศ และระบบการทำงานที่ปรับเป็นดิจิทัลเต็มรูปแบบ มีประสิทธิภาพ และใช้งานได้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226540" y="4638612"/>
          <a:ext cx="5780100" cy="192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มีการวิเคราะห์กระบวนการ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และโอกาสในการพัฒนารูปแบบการทำงาน และการเตรียมทรัพยากร (ระบบ บุคลากร งบประมาณ เครื่องมือ ฯลฯ)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เพื่อพร้อมรับการปรับเปลี่ยน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ระบบการทำงานและการรวบรวมข้อมูลมาเป็นระบบดิจิทัล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มีแผนและตัวชี้วัดในการรวบรวมและ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การพัฒนาระบบบริหารจัดการข้อมูลสารสนเทศโดยใช้ระบบดิจิทัล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มีฮาร์ดแวร์และซอฟท์แวร์ (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Hardware and Software)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พร้อมรองรับการใช้งานตามแผนฯ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A4D379E5-2B4C-4601-8A87-D883294AE730}"/>
              </a:ext>
            </a:extLst>
          </p:cNvPr>
          <p:cNvSpPr/>
          <p:nvPr/>
        </p:nvSpPr>
        <p:spPr bwMode="gray">
          <a:xfrm>
            <a:off x="99305" y="832489"/>
            <a:ext cx="8091794" cy="76807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330639-9075-4E8F-91E7-6379EBF0E11E}"/>
              </a:ext>
            </a:extLst>
          </p:cNvPr>
          <p:cNvSpPr/>
          <p:nvPr/>
        </p:nvSpPr>
        <p:spPr>
          <a:xfrm>
            <a:off x="226540" y="832490"/>
            <a:ext cx="8398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4.4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วางแผนการปรับเปลี่ยนรูปแบบการทำงานและการรวบรวมข้อมูลมาเป็นระบบดิจิทัล</a:t>
            </a:r>
          </a:p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อย่างเป็นระบบและมีตัววัดการบรรลุตามแผนงานอย่างมีประสิทธิภาพ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of digitalization)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7248D-0EAA-48D2-9541-ADD6CF22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34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3BB6D48D-4694-47A2-B6F0-0E4A78F7151B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648233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2192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9F58-E59A-43DF-8DBF-D61E4C5B7024}"/>
              </a:ext>
            </a:extLst>
          </p:cNvPr>
          <p:cNvSpPr txBox="1">
            <a:spLocks/>
          </p:cNvSpPr>
          <p:nvPr/>
        </p:nvSpPr>
        <p:spPr bwMode="auto">
          <a:xfrm>
            <a:off x="52070" y="-77024"/>
            <a:ext cx="7369011" cy="86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8426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ประเด็นการพิจารณา </a:t>
            </a:r>
            <a:b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</a:b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หมวด 6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การมุ่งเน้นระบบการปฏิบัติการ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743FCB0-509E-4D49-8DE2-7B679DCF5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3637852"/>
              </p:ext>
            </p:extLst>
          </p:nvPr>
        </p:nvGraphicFramePr>
        <p:xfrm>
          <a:off x="282340" y="1204492"/>
          <a:ext cx="856327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4552D-A328-412F-9AD2-95054E37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C277-87F2-4ADB-8015-08E3EC9FD454}" type="slidenum">
              <a:rPr lang="th-TH" smtClean="0"/>
              <a:t>35</a:t>
            </a:fld>
            <a:endParaRPr lang="th-TH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246D024-6638-A01F-93C1-C43107AFCF06}"/>
              </a:ext>
            </a:extLst>
          </p:cNvPr>
          <p:cNvSpPr txBox="1"/>
          <p:nvPr/>
        </p:nvSpPr>
        <p:spPr>
          <a:xfrm>
            <a:off x="5949863" y="1457152"/>
            <a:ext cx="2181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FF0000"/>
                </a:solidFill>
              </a:rPr>
              <a:t>ดำเนินการแล้ว ปี 64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8F400E2-4F19-27CF-4202-F10E4A046E82}"/>
              </a:ext>
            </a:extLst>
          </p:cNvPr>
          <p:cNvSpPr txBox="1"/>
          <p:nvPr/>
        </p:nvSpPr>
        <p:spPr>
          <a:xfrm>
            <a:off x="6240049" y="2545011"/>
            <a:ext cx="1891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FF0000"/>
                </a:solidFill>
              </a:rPr>
              <a:t>ดำเนินการแล้ว ปี 65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477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340770"/>
          <a:ext cx="888074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6 : การมุ่งเน้นระบบการปฏิบัติการ ประเด็นที่ 6.3 การลดต้นทุนและการใช้ทรัพยากรเพื่อเพิ่มประสิทธิภาพและขีดความสามารถในการแข่งขัน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6 การมุ่งเน้นระบบการปฏิบัติการ เป้าหมาย เพื่อให้ส่วนราชการมีการบริหารจัดการกระบวนการที่มีประสิทธิภาพ เกิดประสิทธิผล เชื่อมโยงตั้งแต่ต้นจนจบ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และนำไปสู่ผลลัพธ์ที่ต้องการ มีการสร้างนวัตกรรมในการปรับปรุงผลผลิต กระบวนการ และการให้บริการ มีการลดต้นทุนและการใช้ทรัพยากรอย่างมีประสิทธิภาพ มีการนำ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เทคโนโลยีมาใช้เพื่อให้มีขีดสมรรถนะสูงขึ้น บูรณาการกระบวนการเพื่อสร้างคุณค่าในการให้บริการแก่ประชาชนและเพิ่มขีดความสามารถในการแข่งขัน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4296398"/>
          <a:ext cx="5780100" cy="219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754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838425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2038921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มีการวิเคราะห์ต้นทุน และการลงทุนในทรัพยากรต่าง ๆ ที่ใช้ในกระบวนการหลักและกระบวนการสนับสนุน เช่น การวิเคราะห์ต้นทุนรวม ต้นทุนโครงการ ต้นทุนด้านการบริหาร</a:t>
                      </a:r>
                      <a:r>
                        <a:rPr lang="th-TH" sz="9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จัดการทั้งทางตรง ทางอ้อม ค่าใช้สอย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และค่าวัสดุ จำแนกเป็นสัดส่วน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เพื่อนำไปใช้ในการติดตามควบคุม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อย่างน้อยร้อยละ 50 ของจำนวนกระบวนการทั้งหมด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มีการวิเคราะห์ต้นทุน และการลงทุนในทรัพยากรต่าง ๆ ที่ใช้ในกระบวนการหลักและกระบวนการ</a:t>
                      </a:r>
                      <a:r>
                        <a:rPr lang="th-TH" sz="9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สนับสนุน เช่น การวิเคราะห์ต้นทุนรวม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ต้นทุนโครงการ ต้นทุนด้านการบริหารจัดการทั้งทางตรง ทางอ้อม ค่าใช้สอย และค่าวัสดุ จำแนกเป็นสัดส่วนเพื่อนำไปใช้ในการติดตามควบคุมทุกกระบวนการ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นำผลการวิเคราะห์ฯ มากำหนด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แผนและเป้าหมายในการลด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ต้นทุน/เพิ่มผลิตภาพของ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กระบวนการหลัก และกระบวนการสนับสนุนทั้งระยะสั้นและระยะยาว</a:t>
                      </a:r>
                    </a:p>
                    <a:p>
                      <a:pPr algn="l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095DE4A3-A5A8-4FE6-B1E2-E28244CF5667}"/>
              </a:ext>
            </a:extLst>
          </p:cNvPr>
          <p:cNvSpPr/>
          <p:nvPr/>
        </p:nvSpPr>
        <p:spPr bwMode="gray">
          <a:xfrm>
            <a:off x="99305" y="832489"/>
            <a:ext cx="5780099" cy="523219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2136D-38D7-4D24-804A-492D58A646E3}"/>
              </a:ext>
            </a:extLst>
          </p:cNvPr>
          <p:cNvSpPr/>
          <p:nvPr/>
        </p:nvSpPr>
        <p:spPr>
          <a:xfrm>
            <a:off x="226540" y="832490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6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6.3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lvl="0" indent="-622300"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ความสำเร็จในการวิเคราะห์ต้นทุนเพื่อการควบคุมต้นทุนโดยรวม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F5557D-38C9-4D5B-8464-2C5E9E16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36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EC0E1C19-3AB5-4885-B52E-19570AD1BEFD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278576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31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graphicFrame>
        <p:nvGraphicFramePr>
          <p:cNvPr id="4" name="ตาราง 9">
            <a:extLst>
              <a:ext uri="{FF2B5EF4-FFF2-40B4-BE49-F238E27FC236}">
                <a16:creationId xmlns:a16="http://schemas.microsoft.com/office/drawing/2014/main" id="{CAB7CB2F-7499-4430-B6D8-A46EB59F128F}"/>
              </a:ext>
            </a:extLst>
          </p:cNvPr>
          <p:cNvGraphicFramePr>
            <a:graphicFrameLocks noGrp="1"/>
          </p:cNvGraphicFramePr>
          <p:nvPr/>
        </p:nvGraphicFramePr>
        <p:xfrm>
          <a:off x="99303" y="1504403"/>
          <a:ext cx="888074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เป็นตัวชี้วัดย่อยของเกณฑ์คุณภาพการบริหารจัดการภาครัฐ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6 : การมุ่งเน้นระบบการปฏิบัติการ ประเด็นที่ 6.4 การมุ่งเน้นประสิทธิผล</a:t>
                      </a:r>
                      <a:b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1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ทั่วทั้งองค์การ และผลกระทบต่อยุทธศาสตร์ชาติ  </a:t>
                      </a:r>
                      <a:r>
                        <a:rPr kumimoji="0" lang="th-TH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เป็นตัวชี้วัดระดับพื้นฐาน </a:t>
                      </a:r>
                      <a:r>
                        <a:rPr kumimoji="0" lang="en-U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(Basic)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เกณฑ์คุณภาพการบริหารจัดการภาครัฐ 4.0 (</a:t>
                      </a:r>
                      <a:r>
                        <a:rPr lang="en-US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PMQA 4.0) </a:t>
                      </a: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มือการประเมินระบบการบริหารในเชิงบูรณาการเพื่อเชื่อมโยงยุทธศาสตร์ของส่วนราชการกับเป้าหมายและทิศทางการพัฒนาของประเทศ โดยมีวัตถุประสงค์เพื่อเป็นแนวทางให้หน่วยงานภาครัฐพัฒนาไปสู่ระบบราชการ 4.0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หมวด 6 การมุ่งเน้นระบบการปฏิบัติการ เป้าหมาย เพื่อให้ส่วนราชการมีการบริหารจัดการกระบวนการที่มีประสิทธิภาพ เกิดประสิทธิผล เชื่อมโยงตั้งแต่ต้นจนจบ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และนำไปสู่ผลลัพธ์ที่ต้องการ มีการสร้างนวัตกรรมในการปรับปรุงผลผลิต กระบวนการ และการให้บริการ มีการลดต้นทุนและการใช้ทรัพยากรอย่างมีประสิทธิภาพ มีการนำ</a:t>
                      </a:r>
                      <a:b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เทคโนโลยีมาใช้เพื่อให้มีขีดสมรรถนะสูงขึ้น บูรณาการกระบวนการเพื่อสร้างคุณค่าในการให้บริการแก่ประชาชนและเพิ่มขีดความสามารถในการแข่งขัน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ตัวชี้วัดนี้ กำหนดเกณฑ์ให้เหมาะสมกับบริบทการดำเนินการของหน่วยงานระดับสำนัก เพื่อให้เกิดการเรียนรู้ พัฒนาและส่งผลต่อการขับเคลื่อนงานในเรื่องดังกล่าวของสำนักงานปลัดกระทรวงศึกษาธิการ</a:t>
                      </a:r>
                      <a:endParaRPr kumimoji="0" lang="en-U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E632F2-A089-44BA-8108-E5D9CE39C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25050"/>
              </p:ext>
            </p:extLst>
          </p:nvPr>
        </p:nvGraphicFramePr>
        <p:xfrm>
          <a:off x="99301" y="4469654"/>
          <a:ext cx="5780100" cy="1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3777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5557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823695"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หน่วยงานมีการกำหนด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ตัวชี้วัดในการติดตาม ควบคุม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Leading</a:t>
                      </a:r>
                    </a:p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Indicator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ทุกกระบวนการ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หน่วยงานมีการกำหนดตัวชี้วัดที่แสดงถึงความสา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เร็จข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องกระบวนการที่มี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ประสิทธิภาพ ประสิทธิผลและส่งผลกระทบต่อยุทธศาสตร์ของสำนักงานปลัด กระทรวงศึกษาธิการ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มีการติดตาม ควบคุมกระบวนการหลัก</a:t>
                      </a:r>
                    </a:p>
                    <a:p>
                      <a:pPr algn="l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และกระบวนการสนับสนุน โดยใช้ข้อมูลและตัวชี้วัดของกระบวนการในมิติต่าง ๆ เพื่อให้เกิดประสิทธิภาพและประสิทธิผลของกระบวนการ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pic>
        <p:nvPicPr>
          <p:cNvPr id="26" name="Picture 1" descr="C:\Users\dathpan\Downloads\056aac9a306aef891367aae43a86394b.jpg">
            <a:extLst>
              <a:ext uri="{FF2B5EF4-FFF2-40B4-BE49-F238E27FC236}">
                <a16:creationId xmlns:a16="http://schemas.microsoft.com/office/drawing/2014/main" id="{FF6122C0-E5A5-42A2-9669-7DE4E7FB3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8192" r="17099" b="14839"/>
          <a:stretch>
            <a:fillRect/>
          </a:stretch>
        </p:blipFill>
        <p:spPr bwMode="auto">
          <a:xfrm>
            <a:off x="8287557" y="768258"/>
            <a:ext cx="7062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">
            <a:extLst>
              <a:ext uri="{FF2B5EF4-FFF2-40B4-BE49-F238E27FC236}">
                <a16:creationId xmlns:a16="http://schemas.microsoft.com/office/drawing/2014/main" id="{E96C918E-B617-4CD8-AD40-2D8E814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300" y="909574"/>
            <a:ext cx="11072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น้ำหนัก</a:t>
            </a:r>
            <a:endParaRPr kumimoji="0" lang="en-US" alt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kumimoji="0" lang="th-T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4B338C-111C-45DA-AC28-6BB7B22D95CC}"/>
              </a:ext>
            </a:extLst>
          </p:cNvPr>
          <p:cNvSpPr txBox="1"/>
          <p:nvPr/>
        </p:nvSpPr>
        <p:spPr>
          <a:xfrm>
            <a:off x="22425" y="55469"/>
            <a:ext cx="86021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 สำนักงานศึก</a:t>
            </a: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ษา</a:t>
            </a:r>
            <a:r>
              <a:rPr kumimoji="0" lang="th-TH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ธิ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การจังหวัดขอนแก่น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 ประจำปีงบประมาณ พ.ศ.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2566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ตาราง 9">
            <a:extLst>
              <a:ext uri="{FF2B5EF4-FFF2-40B4-BE49-F238E27FC236}">
                <a16:creationId xmlns:a16="http://schemas.microsoft.com/office/drawing/2014/main" id="{8B18AE37-F6EE-4BC8-9EEE-D2FC1ABCFFEC}"/>
              </a:ext>
            </a:extLst>
          </p:cNvPr>
          <p:cNvGraphicFramePr>
            <a:graphicFrameLocks noGrp="1"/>
          </p:cNvGraphicFramePr>
          <p:nvPr/>
        </p:nvGraphicFramePr>
        <p:xfrm>
          <a:off x="6063916" y="4745255"/>
          <a:ext cx="2846557" cy="1736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1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ผู้รับผิดชอบตัวชี้วัด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1. .............................................</a:t>
                      </a:r>
                      <a:b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2. .............................................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844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หมายเลขโทรศัพท์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..................................................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20493607-1B38-4E9A-B565-2081EEC8D02B}"/>
              </a:ext>
            </a:extLst>
          </p:cNvPr>
          <p:cNvSpPr/>
          <p:nvPr/>
        </p:nvSpPr>
        <p:spPr bwMode="gray">
          <a:xfrm>
            <a:off x="99305" y="832490"/>
            <a:ext cx="7635757" cy="587452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C11F09-09AE-4CDE-B8C5-D30E455ECDC7}"/>
              </a:ext>
            </a:extLst>
          </p:cNvPr>
          <p:cNvSpPr/>
          <p:nvPr/>
        </p:nvSpPr>
        <p:spPr>
          <a:xfrm>
            <a:off x="226540" y="832490"/>
            <a:ext cx="8398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หมวด 6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ประเด็นที่ 6.4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ระดับพื้นฐาน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Basic)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2300" lvl="0" indent="-622300"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ความสามารถในการติดตามควบคุมประสิทธิผลของกระบวนการหลัก และกระบวนการสนับสนุน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5B638D-3AE3-44D6-A24D-9218B7F6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616D-901A-45C2-A660-F1CA3794E3E5}" type="slidenum">
              <a:rPr lang="th-TH" smtClean="0"/>
              <a:t>37</a:t>
            </a:fld>
            <a:endParaRPr lang="th-TH"/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9EEF9954-4BEA-44B9-8CD6-1F099DF19A85}"/>
              </a:ext>
            </a:extLst>
          </p:cNvPr>
          <p:cNvGraphicFramePr>
            <a:graphicFrameLocks noGrp="1"/>
          </p:cNvGraphicFramePr>
          <p:nvPr/>
        </p:nvGraphicFramePr>
        <p:xfrm>
          <a:off x="99302" y="3512041"/>
          <a:ext cx="5357916" cy="914826"/>
        </p:xfrm>
        <a:graphic>
          <a:graphicData uri="http://schemas.openxmlformats.org/drawingml/2006/table">
            <a:tbl>
              <a:tblPr firstRow="1"/>
              <a:tblGrid>
                <a:gridCol w="144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2225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79BCED0-FB26-4491-B74D-03C92C169A35}"/>
              </a:ext>
            </a:extLst>
          </p:cNvPr>
          <p:cNvSpPr/>
          <p:nvPr/>
        </p:nvSpPr>
        <p:spPr>
          <a:xfrm>
            <a:off x="753341" y="1210913"/>
            <a:ext cx="2522583" cy="3082752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หมวดและประเด็นที่เลือกไป</a:t>
            </a:r>
            <a:r>
              <a:rPr lang="th-TH" sz="20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แล้วในปี </a:t>
            </a:r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พ.ศ.2564 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1 ประเด็นที่ 1.2 , 1.3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2 ประเด็นที่ 2.3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3 ประเด็นที่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3.2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,3.4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5 ประเด็นที่ 5.2 ,5.4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6 ประเด็นที่ 6.1</a:t>
            </a:r>
          </a:p>
          <a:p>
            <a:pPr algn="ctr" defTabSz="914400"/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รวม 8 ประเด็น 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996B87B-5A77-4200-BA6F-6A491D7A5E5D}"/>
              </a:ext>
            </a:extLst>
          </p:cNvPr>
          <p:cNvSpPr txBox="1">
            <a:spLocks/>
          </p:cNvSpPr>
          <p:nvPr/>
        </p:nvSpPr>
        <p:spPr bwMode="auto">
          <a:xfrm>
            <a:off x="52070" y="105878"/>
            <a:ext cx="7369011" cy="50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344" tIns="42174" rIns="84344" bIns="42174" numCol="1" anchor="ctr" anchorCtr="0" compatLnSpc="1">
            <a:prstTxWarp prst="textNoShape">
              <a:avLst/>
            </a:prstTxWarp>
            <a:noAutofit/>
          </a:bodyPr>
          <a:lstStyle/>
          <a:p>
            <a:pPr defTabSz="84261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Tahoma"/>
                <a:cs typeface="Tahoma"/>
              </a:rPr>
              <a:t>         </a:t>
            </a:r>
            <a:r>
              <a:rPr lang="th-TH" sz="2000" b="1" dirty="0">
                <a:solidFill>
                  <a:prstClr val="black"/>
                </a:solidFill>
                <a:latin typeface="Tahoma"/>
                <a:cs typeface="Tahoma"/>
              </a:rPr>
              <a:t>รายการตัวชี้วัดทางเลือก</a:t>
            </a:r>
            <a:endParaRPr lang="en-US" sz="2000" b="1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4ABDBA-6138-4FBC-8340-50CF294B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7C277-87F2-4ADB-8015-08E3EC9FD454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: Rounded Corners 2">
            <a:extLst>
              <a:ext uri="{FF2B5EF4-FFF2-40B4-BE49-F238E27FC236}">
                <a16:creationId xmlns:a16="http://schemas.microsoft.com/office/drawing/2014/main" id="{E83C4C22-6BE3-AF92-3F38-C13CFC767F42}"/>
              </a:ext>
            </a:extLst>
          </p:cNvPr>
          <p:cNvSpPr/>
          <p:nvPr/>
        </p:nvSpPr>
        <p:spPr>
          <a:xfrm>
            <a:off x="3429215" y="1210913"/>
            <a:ext cx="2441593" cy="3082752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หมวดและประเด็นที่เลือกไป</a:t>
            </a:r>
            <a:r>
              <a:rPr lang="th-TH" sz="20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แล้วในปี </a:t>
            </a:r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พ.ศ.256</a:t>
            </a:r>
            <a:r>
              <a:rPr lang="en-US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1 ประเด็นที่ 1.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2 ประเด็นที่ 2.</a:t>
            </a:r>
            <a:r>
              <a:rPr lang="en-US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3 ประเด็นที่ 3.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, 3.3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4 ประเด็นที่ 4.3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5 ประเด็นที่ 5.1 , 5.3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6 ประเด็นที่ 6.2</a:t>
            </a:r>
          </a:p>
          <a:p>
            <a:pPr algn="ctr" defTabSz="914400"/>
            <a:r>
              <a:rPr lang="th-TH" sz="1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รวม 8 ประเด็น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: Rounded Corners 2">
            <a:extLst>
              <a:ext uri="{FF2B5EF4-FFF2-40B4-BE49-F238E27FC236}">
                <a16:creationId xmlns:a16="http://schemas.microsoft.com/office/drawing/2014/main" id="{A82CC61D-7D53-70FC-FBF8-9CA948CDA7BE}"/>
              </a:ext>
            </a:extLst>
          </p:cNvPr>
          <p:cNvSpPr/>
          <p:nvPr/>
        </p:nvSpPr>
        <p:spPr>
          <a:xfrm>
            <a:off x="1112155" y="4429757"/>
            <a:ext cx="7075715" cy="1926593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th-TH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 </a:t>
            </a:r>
          </a:p>
          <a:p>
            <a:pPr defTabSz="914400"/>
            <a:endParaRPr lang="th-TH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14400"/>
            <a:r>
              <a:rPr lang="th-TH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ประเด็นที่ 3.2 </a:t>
            </a:r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การประเมินความพึงพอใจและความผูกพันของ</a:t>
            </a:r>
            <a:b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ผู้รับบริการและผู้มีส่วนได้ส่วนเสียเพื่อนำมาใช้ประโยชน์ ปี 64 ไม่ผ่าน            </a:t>
            </a:r>
          </a:p>
          <a:p>
            <a:pPr defTabSz="914400"/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(ต้องแก้ไข ปี 66)</a:t>
            </a:r>
          </a:p>
          <a:p>
            <a:pPr defTabSz="914400"/>
            <a:r>
              <a:rPr lang="th-TH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ประเด็นที่ 4.2 </a:t>
            </a:r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การวิเคราะห์ผลจากข้อมูล และตัววัด เพื่อนำไปสู่การพัฒนาและแก้ไขปัญหา   </a:t>
            </a:r>
          </a:p>
          <a:p>
            <a:pPr defTabSz="914400"/>
            <a:r>
              <a:rPr lang="th-TH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(ดำเนินการในปีถัดไป)</a:t>
            </a:r>
            <a:endParaRPr lang="en-US" sz="1400" dirty="0">
              <a:solidFill>
                <a:schemeClr val="tx1"/>
              </a:solidFill>
            </a:endParaRPr>
          </a:p>
          <a:p>
            <a:pPr defTabSz="914400"/>
            <a:endParaRPr lang="th-TH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2246F0A2-6FDB-1CF2-2308-A64871039952}"/>
              </a:ext>
            </a:extLst>
          </p:cNvPr>
          <p:cNvSpPr/>
          <p:nvPr/>
        </p:nvSpPr>
        <p:spPr>
          <a:xfrm>
            <a:off x="6024099" y="1210913"/>
            <a:ext cx="2645339" cy="3082752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th-TH" sz="2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defTabSz="91440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หมวดและประเด็นที่เลือกไป</a:t>
            </a:r>
            <a:r>
              <a:rPr lang="th-TH" sz="20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แล้วในปี </a:t>
            </a:r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พ.ศ.2566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1 ประเด็นที่ 1.4  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2 ประเด็นที่ 2.2 , 2.4 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3 ประเด็นที่ 3.2</a:t>
            </a:r>
          </a:p>
          <a:p>
            <a:pPr defTabSz="914400"/>
            <a:r>
              <a:rPr lang="th-TH" sz="20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4 ประเด็นที่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4.1 , 4.4</a:t>
            </a:r>
          </a:p>
          <a:p>
            <a:pPr defTabSz="914400"/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หมวดที่ 6 ประเด็นที่ 6.3 , 6.4</a:t>
            </a:r>
          </a:p>
          <a:p>
            <a:pPr algn="ctr" defTabSz="914400"/>
            <a:r>
              <a:rPr lang="th-TH" sz="1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รวม 8 ประเด็น </a:t>
            </a:r>
            <a:endParaRPr lang="th-TH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14400"/>
            <a:endParaRPr lang="th-TH" b="1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defTabSz="914400"/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45BDCB-A9DF-4D7A-A283-40B1D53F0405}"/>
              </a:ext>
            </a:extLst>
          </p:cNvPr>
          <p:cNvSpPr txBox="1">
            <a:spLocks/>
          </p:cNvSpPr>
          <p:nvPr/>
        </p:nvSpPr>
        <p:spPr>
          <a:xfrm>
            <a:off x="50800" y="55812"/>
            <a:ext cx="8610600" cy="61555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ความเชื่อมโยงนโยบาย/ยุทธศาสตร์/แผน กับตัวชี้วัดของหน่วยงาน</a:t>
            </a:r>
            <a:endParaRPr kumimoji="0" lang="th-TH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4163" algn="l"/>
              </a:tabLst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ตัวชี้วัดของ สำนักงานศึกษาธิการจังหวัดขอนแก่น</a:t>
            </a:r>
            <a:endParaRPr kumimoji="0" lang="th-TH" sz="17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55A8E2-E61E-42CE-9E3E-9DA2AA9F9C4C}"/>
              </a:ext>
            </a:extLst>
          </p:cNvPr>
          <p:cNvSpPr/>
          <p:nvPr/>
        </p:nvSpPr>
        <p:spPr>
          <a:xfrm>
            <a:off x="5547" y="1063317"/>
            <a:ext cx="9130211" cy="1215082"/>
          </a:xfrm>
          <a:prstGeom prst="rect">
            <a:avLst/>
          </a:prstGeom>
          <a:solidFill>
            <a:srgbClr val="F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Pentagon 218">
            <a:extLst>
              <a:ext uri="{FF2B5EF4-FFF2-40B4-BE49-F238E27FC236}">
                <a16:creationId xmlns:a16="http://schemas.microsoft.com/office/drawing/2014/main" id="{40F347E7-798C-4B3A-BB58-8EC772A7207E}"/>
              </a:ext>
            </a:extLst>
          </p:cNvPr>
          <p:cNvSpPr/>
          <p:nvPr/>
        </p:nvSpPr>
        <p:spPr>
          <a:xfrm>
            <a:off x="432573" y="1110693"/>
            <a:ext cx="2377440" cy="228600"/>
          </a:xfrm>
          <a:prstGeom prst="homePlate">
            <a:avLst>
              <a:gd name="adj" fmla="val 256"/>
            </a:avLst>
          </a:prstGeom>
          <a:solidFill>
            <a:srgbClr val="847072"/>
          </a:solidFill>
          <a:ln w="28575">
            <a:solidFill>
              <a:srgbClr val="6858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แผนแม่บทภายใต้ยุทธศาสตร์ชาติ </a:t>
            </a:r>
          </a:p>
        </p:txBody>
      </p:sp>
      <p:sp>
        <p:nvSpPr>
          <p:cNvPr id="14" name="Pentagon 219">
            <a:extLst>
              <a:ext uri="{FF2B5EF4-FFF2-40B4-BE49-F238E27FC236}">
                <a16:creationId xmlns:a16="http://schemas.microsoft.com/office/drawing/2014/main" id="{47C63939-E692-4155-90E4-76AD1C464020}"/>
              </a:ext>
            </a:extLst>
          </p:cNvPr>
          <p:cNvSpPr/>
          <p:nvPr/>
        </p:nvSpPr>
        <p:spPr>
          <a:xfrm>
            <a:off x="6913697" y="1111149"/>
            <a:ext cx="2146278" cy="211161"/>
          </a:xfrm>
          <a:prstGeom prst="homePlate">
            <a:avLst>
              <a:gd name="adj" fmla="val 256"/>
            </a:avLst>
          </a:prstGeom>
          <a:solidFill>
            <a:srgbClr val="385723"/>
          </a:solidFill>
          <a:ln w="28575"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นโยบายรัฐบาล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F2A742-265E-492D-8F50-6298141AD7C8}"/>
              </a:ext>
            </a:extLst>
          </p:cNvPr>
          <p:cNvSpPr/>
          <p:nvPr/>
        </p:nvSpPr>
        <p:spPr>
          <a:xfrm>
            <a:off x="412795" y="2174779"/>
            <a:ext cx="8701421" cy="1080177"/>
          </a:xfrm>
          <a:prstGeom prst="rect">
            <a:avLst/>
          </a:prstGeom>
          <a:solidFill>
            <a:schemeClr val="bg1"/>
          </a:solidFill>
          <a:ln w="19050">
            <a:solidFill>
              <a:srgbClr val="DCC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thaiDist" defTabSz="91440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18C0303-64EE-4DFB-9E43-2079A91D5402}"/>
              </a:ext>
            </a:extLst>
          </p:cNvPr>
          <p:cNvGrpSpPr/>
          <p:nvPr/>
        </p:nvGrpSpPr>
        <p:grpSpPr>
          <a:xfrm>
            <a:off x="21661" y="3278656"/>
            <a:ext cx="9100679" cy="1062637"/>
            <a:chOff x="21661" y="3374511"/>
            <a:chExt cx="9100679" cy="120459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2C72A2A-0D63-4F30-A1E0-0D23E1F0F04F}"/>
                </a:ext>
              </a:extLst>
            </p:cNvPr>
            <p:cNvSpPr/>
            <p:nvPr/>
          </p:nvSpPr>
          <p:spPr>
            <a:xfrm>
              <a:off x="412795" y="3387059"/>
              <a:ext cx="8709545" cy="1174922"/>
            </a:xfrm>
            <a:prstGeom prst="rect">
              <a:avLst/>
            </a:prstGeom>
            <a:noFill/>
            <a:ln w="19050">
              <a:solidFill>
                <a:srgbClr val="B4C7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4313" marR="0" lvl="0" indent="-21431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859611E-5162-42D7-9D35-F79EAB4F357C}"/>
                </a:ext>
              </a:extLst>
            </p:cNvPr>
            <p:cNvSpPr/>
            <p:nvPr/>
          </p:nvSpPr>
          <p:spPr>
            <a:xfrm rot="16200000">
              <a:off x="-406899" y="3803071"/>
              <a:ext cx="1204592" cy="347472"/>
            </a:xfrm>
            <a:prstGeom prst="rect">
              <a:avLst/>
            </a:prstGeom>
            <a:solidFill>
              <a:srgbClr val="647E8E"/>
            </a:solidFill>
            <a:ln>
              <a:solidFill>
                <a:srgbClr val="647E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8588" marR="0" lvl="0" indent="-128588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750" b="0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F130DB6-563C-43BF-B836-DB4043E35564}"/>
              </a:ext>
            </a:extLst>
          </p:cNvPr>
          <p:cNvSpPr txBox="1"/>
          <p:nvPr/>
        </p:nvSpPr>
        <p:spPr>
          <a:xfrm>
            <a:off x="5546" y="706334"/>
            <a:ext cx="9124335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ยุทธศาสตร์ชาติ พ.ศ. </a:t>
            </a:r>
            <a:r>
              <a:rPr kumimoji="0" lang="en-US" sz="16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 – 2580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293CB6-8C53-4F49-8544-1ADBB1F55FD6}"/>
              </a:ext>
            </a:extLst>
          </p:cNvPr>
          <p:cNvSpPr/>
          <p:nvPr/>
        </p:nvSpPr>
        <p:spPr>
          <a:xfrm>
            <a:off x="7006660" y="1394439"/>
            <a:ext cx="10770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การปฏิรูปกระบวนการ</a:t>
            </a:r>
            <a:b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เรียนรู้ และการพัฒนา</a:t>
            </a:r>
            <a:b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ศักยภาพของคนไท</a:t>
            </a:r>
            <a:b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ยทุกช่วงวัย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D2430E-24DD-4EEE-8EFE-49C94A353FCB}"/>
              </a:ext>
            </a:extLst>
          </p:cNvPr>
          <p:cNvSpPr/>
          <p:nvPr/>
        </p:nvSpPr>
        <p:spPr>
          <a:xfrm>
            <a:off x="419873" y="1393294"/>
            <a:ext cx="2405877" cy="746358"/>
          </a:xfrm>
          <a:prstGeom prst="rect">
            <a:avLst/>
          </a:prstGeom>
          <a:solidFill>
            <a:srgbClr val="E6E2E2"/>
          </a:solidFill>
          <a:ln>
            <a:solidFill>
              <a:srgbClr val="847072"/>
            </a:solidFill>
          </a:ln>
        </p:spPr>
        <p:txBody>
          <a:bodyPr wrap="square" lIns="45720" r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แผนแม่บท 11.ด้านการพัฒนาศักยภาพคนตลอด</a:t>
            </a:r>
            <a:b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ช่วงชีวิต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แผนแม่บท 12.ด้านการพัฒนาการเรียนรู้ 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แผนแม่บท 20.ด้านการบริการประชาชนและ</a:t>
            </a:r>
            <a:b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ประสิทธิภาพภาครัฐ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AA7299-FAE3-4BD7-AE6F-0A42DFA1B232}"/>
              </a:ext>
            </a:extLst>
          </p:cNvPr>
          <p:cNvSpPr/>
          <p:nvPr/>
        </p:nvSpPr>
        <p:spPr>
          <a:xfrm rot="16200000">
            <a:off x="6639377" y="1693000"/>
            <a:ext cx="6858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8A47B9-3784-4F61-8590-426408DDA0E8}"/>
              </a:ext>
            </a:extLst>
          </p:cNvPr>
          <p:cNvSpPr/>
          <p:nvPr/>
        </p:nvSpPr>
        <p:spPr>
          <a:xfrm rot="16200000">
            <a:off x="7750659" y="1693000"/>
            <a:ext cx="6858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เร่งด่วน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052E6FC-807D-43A3-AF23-0C513831D92A}"/>
              </a:ext>
            </a:extLst>
          </p:cNvPr>
          <p:cNvSpPr/>
          <p:nvPr/>
        </p:nvSpPr>
        <p:spPr>
          <a:xfrm rot="16200000">
            <a:off x="-319225" y="1444467"/>
            <a:ext cx="1014108" cy="347472"/>
          </a:xfrm>
          <a:prstGeom prst="rect">
            <a:avLst/>
          </a:prstGeom>
          <a:solidFill>
            <a:srgbClr val="00FFFF"/>
          </a:solidFill>
          <a:ln>
            <a:solidFill>
              <a:srgbClr val="3D3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แผน/นโยบาย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314B1-B981-4833-89B0-30D667BD8C58}"/>
              </a:ext>
            </a:extLst>
          </p:cNvPr>
          <p:cNvSpPr/>
          <p:nvPr/>
        </p:nvSpPr>
        <p:spPr>
          <a:xfrm rot="16200000">
            <a:off x="-357745" y="2526823"/>
            <a:ext cx="1091148" cy="347472"/>
          </a:xfrm>
          <a:prstGeom prst="rect">
            <a:avLst/>
          </a:prstGeom>
          <a:solidFill>
            <a:srgbClr val="99FF33"/>
          </a:solidFill>
          <a:ln>
            <a:solidFill>
              <a:srgbClr val="915E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แผนยุทธศาสตร์สำนักงานปลัดฯ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ounded Rectangle 208">
            <a:extLst>
              <a:ext uri="{FF2B5EF4-FFF2-40B4-BE49-F238E27FC236}">
                <a16:creationId xmlns:a16="http://schemas.microsoft.com/office/drawing/2014/main" id="{81933C56-3862-4833-97F3-1F5C9DCA3281}"/>
              </a:ext>
            </a:extLst>
          </p:cNvPr>
          <p:cNvSpPr/>
          <p:nvPr/>
        </p:nvSpPr>
        <p:spPr bwMode="auto">
          <a:xfrm>
            <a:off x="963271" y="2310889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31" name="Rounded Rectangle 209">
            <a:extLst>
              <a:ext uri="{FF2B5EF4-FFF2-40B4-BE49-F238E27FC236}">
                <a16:creationId xmlns:a16="http://schemas.microsoft.com/office/drawing/2014/main" id="{E25B2B0F-E1F4-4764-8F9C-35048AFD50BC}"/>
              </a:ext>
            </a:extLst>
          </p:cNvPr>
          <p:cNvSpPr/>
          <p:nvPr/>
        </p:nvSpPr>
        <p:spPr bwMode="auto">
          <a:xfrm>
            <a:off x="2429469" y="2310889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32" name="Rounded Rectangle 210">
            <a:extLst>
              <a:ext uri="{FF2B5EF4-FFF2-40B4-BE49-F238E27FC236}">
                <a16:creationId xmlns:a16="http://schemas.microsoft.com/office/drawing/2014/main" id="{BBA5A49C-117B-4DB6-85CE-E23CFD77B554}"/>
              </a:ext>
            </a:extLst>
          </p:cNvPr>
          <p:cNvSpPr/>
          <p:nvPr/>
        </p:nvSpPr>
        <p:spPr bwMode="auto">
          <a:xfrm>
            <a:off x="4032615" y="2310889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33" name="Rounded Rectangle 211">
            <a:extLst>
              <a:ext uri="{FF2B5EF4-FFF2-40B4-BE49-F238E27FC236}">
                <a16:creationId xmlns:a16="http://schemas.microsoft.com/office/drawing/2014/main" id="{B1884EED-B503-4C2F-8F21-5B74ECB132D7}"/>
              </a:ext>
            </a:extLst>
          </p:cNvPr>
          <p:cNvSpPr/>
          <p:nvPr/>
        </p:nvSpPr>
        <p:spPr bwMode="auto">
          <a:xfrm>
            <a:off x="5530847" y="2310889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34" name="TextBox 102">
            <a:extLst>
              <a:ext uri="{FF2B5EF4-FFF2-40B4-BE49-F238E27FC236}">
                <a16:creationId xmlns:a16="http://schemas.microsoft.com/office/drawing/2014/main" id="{DF028BFC-B1C9-499C-9A95-946402046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93" y="2554599"/>
            <a:ext cx="122324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พัฒนาหลักสูตรกระบวนการจัดการเรียนรู้ การวัดและประเมินผล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Pentagon 217">
            <a:extLst>
              <a:ext uri="{FF2B5EF4-FFF2-40B4-BE49-F238E27FC236}">
                <a16:creationId xmlns:a16="http://schemas.microsoft.com/office/drawing/2014/main" id="{F45434E4-9887-489F-BF4B-F425991CD89B}"/>
              </a:ext>
            </a:extLst>
          </p:cNvPr>
          <p:cNvSpPr/>
          <p:nvPr/>
        </p:nvSpPr>
        <p:spPr>
          <a:xfrm>
            <a:off x="4622282" y="1091093"/>
            <a:ext cx="2215632" cy="240071"/>
          </a:xfrm>
          <a:prstGeom prst="homePlate">
            <a:avLst>
              <a:gd name="adj" fmla="val 256"/>
            </a:avLst>
          </a:prstGeom>
          <a:solidFill>
            <a:srgbClr val="D5B8EA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แผนการปฏิรูปประเทศ</a:t>
            </a:r>
          </a:p>
        </p:txBody>
      </p:sp>
      <p:sp>
        <p:nvSpPr>
          <p:cNvPr id="39" name="Rounded Rectangle 211">
            <a:extLst>
              <a:ext uri="{FF2B5EF4-FFF2-40B4-BE49-F238E27FC236}">
                <a16:creationId xmlns:a16="http://schemas.microsoft.com/office/drawing/2014/main" id="{108CA3F6-AE7C-49D8-9D28-F05EFF819363}"/>
              </a:ext>
            </a:extLst>
          </p:cNvPr>
          <p:cNvSpPr/>
          <p:nvPr/>
        </p:nvSpPr>
        <p:spPr bwMode="auto">
          <a:xfrm>
            <a:off x="6950072" y="2320414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40" name="Rounded Rectangle 211">
            <a:extLst>
              <a:ext uri="{FF2B5EF4-FFF2-40B4-BE49-F238E27FC236}">
                <a16:creationId xmlns:a16="http://schemas.microsoft.com/office/drawing/2014/main" id="{EBB3E308-A330-49A8-B8A0-36A79975B2E1}"/>
              </a:ext>
            </a:extLst>
          </p:cNvPr>
          <p:cNvSpPr/>
          <p:nvPr/>
        </p:nvSpPr>
        <p:spPr bwMode="auto">
          <a:xfrm>
            <a:off x="8283572" y="2320414"/>
            <a:ext cx="202568" cy="231710"/>
          </a:xfrm>
          <a:prstGeom prst="roundRect">
            <a:avLst/>
          </a:prstGeom>
          <a:solidFill>
            <a:srgbClr val="647E8E"/>
          </a:solidFill>
          <a:ln>
            <a:solidFill>
              <a:srgbClr val="647E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43" name="Rectangle 52">
            <a:extLst>
              <a:ext uri="{FF2B5EF4-FFF2-40B4-BE49-F238E27FC236}">
                <a16:creationId xmlns:a16="http://schemas.microsoft.com/office/drawing/2014/main" id="{234DE915-F9BE-4F9C-BDB0-62AF7F6D8CCA}"/>
              </a:ext>
            </a:extLst>
          </p:cNvPr>
          <p:cNvSpPr/>
          <p:nvPr/>
        </p:nvSpPr>
        <p:spPr>
          <a:xfrm rot="16200000">
            <a:off x="4049439" y="3630100"/>
            <a:ext cx="917998" cy="30712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ตัวชี้วัดระดับกรม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Pentagon 217">
            <a:extLst>
              <a:ext uri="{FF2B5EF4-FFF2-40B4-BE49-F238E27FC236}">
                <a16:creationId xmlns:a16="http://schemas.microsoft.com/office/drawing/2014/main" id="{F3F74447-CB50-4BEB-9BFE-4BA20C81B481}"/>
              </a:ext>
            </a:extLst>
          </p:cNvPr>
          <p:cNvSpPr/>
          <p:nvPr/>
        </p:nvSpPr>
        <p:spPr>
          <a:xfrm>
            <a:off x="2876850" y="1110693"/>
            <a:ext cx="1682496" cy="228600"/>
          </a:xfrm>
          <a:prstGeom prst="homePlate">
            <a:avLst>
              <a:gd name="adj" fmla="val 256"/>
            </a:avLst>
          </a:prstGeom>
          <a:solidFill>
            <a:srgbClr val="C6A690"/>
          </a:solidFill>
          <a:ln w="28575">
            <a:solidFill>
              <a:srgbClr val="9B6E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แผนฯ </a:t>
            </a: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12 (</a:t>
            </a: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ปี </a:t>
            </a: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6</a:t>
            </a: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6</a:t>
            </a: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-</a:t>
            </a:r>
            <a:r>
              <a:rPr kumimoji="0" lang="th-TH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70</a:t>
            </a: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)</a:t>
            </a:r>
            <a:endParaRPr kumimoji="0" lang="th-TH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7B6AA4-0398-4D7A-B9EE-2588C7902A39}"/>
              </a:ext>
            </a:extLst>
          </p:cNvPr>
          <p:cNvSpPr/>
          <p:nvPr/>
        </p:nvSpPr>
        <p:spPr>
          <a:xfrm>
            <a:off x="2876850" y="1393295"/>
            <a:ext cx="1695150" cy="746358"/>
          </a:xfrm>
          <a:prstGeom prst="rect">
            <a:avLst/>
          </a:prstGeom>
          <a:solidFill>
            <a:srgbClr val="F6EFEA"/>
          </a:solidFill>
          <a:ln>
            <a:solidFill>
              <a:srgbClr val="BC8A6C"/>
            </a:solidFill>
          </a:ln>
        </p:spPr>
        <p:txBody>
          <a:bodyPr wrap="square" lIns="45720" rIns="45720">
            <a:spAutoFit/>
          </a:bodyPr>
          <a:lstStyle/>
          <a:p>
            <a:pPr marL="57150" marR="0" lvl="0" indent="-57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85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ยุทธศาสตร์ที่ 1 การเสริมสร้างและพัฒนาศักยภาพทุนมนุษย์</a:t>
            </a:r>
          </a:p>
          <a:p>
            <a:pPr marL="57150" marR="0" lvl="0" indent="-57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85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ยุทธศาสตร์ที่ 2 การสร้างความเป็นธรรม ลดความเหลื่อมล้ำในสังคม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78A232D-50C9-48F9-8511-B2AAECE64825}"/>
              </a:ext>
            </a:extLst>
          </p:cNvPr>
          <p:cNvSpPr/>
          <p:nvPr/>
        </p:nvSpPr>
        <p:spPr>
          <a:xfrm>
            <a:off x="4622281" y="1295539"/>
            <a:ext cx="2215214" cy="967225"/>
          </a:xfrm>
          <a:prstGeom prst="rect">
            <a:avLst/>
          </a:prstGeom>
          <a:solidFill>
            <a:srgbClr val="E4D2F2"/>
          </a:solidFill>
          <a:ln>
            <a:solidFill>
              <a:srgbClr val="7030A0"/>
            </a:solidFill>
          </a:ln>
        </p:spPr>
        <p:txBody>
          <a:bodyPr wrap="square" lIns="45720" rIns="4572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ด้านการศึกษา กิจกรรมที่ </a:t>
            </a: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kumimoji="0" lang="th-TH" sz="85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การป้องกันเด็ก เยาวชนหลุดออกจาก</a:t>
            </a: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</a:t>
            </a:r>
            <a:b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การศึกษาตั้งแต่ระดับปฐมวัยเพื่อลดความ</a:t>
            </a:r>
            <a:b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เหลื่อมล้ำทางการศึกษา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การปฏิรูปการจัดการเรียนรู้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kumimoji="0" lang="th-TH" sz="85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การปฏิรูประบบการบริหารจัดการ</a:t>
            </a:r>
            <a:r>
              <a:rPr kumimoji="0" lang="th-TH" sz="850" b="0" i="0" u="none" strike="noStrike" kern="1200" cap="none" spc="-3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ขัอ</a:t>
            </a:r>
            <a:r>
              <a:rPr kumimoji="0" lang="th-TH" sz="85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มูลสารสนเทศ</a:t>
            </a:r>
            <a:br>
              <a:rPr kumimoji="0" lang="th-TH" sz="85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5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kumimoji="0" lang="th-TH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เพื่อการศึกษา</a:t>
            </a: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(Big Data for Education)</a:t>
            </a:r>
            <a:endParaRPr kumimoji="0" lang="th-TH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3CB2572-0934-4E86-89B0-EE2543DEB35C}"/>
              </a:ext>
            </a:extLst>
          </p:cNvPr>
          <p:cNvSpPr/>
          <p:nvPr/>
        </p:nvSpPr>
        <p:spPr>
          <a:xfrm>
            <a:off x="8159877" y="1333613"/>
            <a:ext cx="999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7.การเตรียมคนไทย</a:t>
            </a:r>
            <a:b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สู่ศตวรรษที่ 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10.การพัฒนาระบบ</a:t>
            </a:r>
            <a:b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การให้บริการประชาชน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19652DF-C884-47B3-B56F-EF5FA915D56E}"/>
              </a:ext>
            </a:extLst>
          </p:cNvPr>
          <p:cNvSpPr/>
          <p:nvPr/>
        </p:nvSpPr>
        <p:spPr>
          <a:xfrm rot="16200000">
            <a:off x="-258283" y="3646710"/>
            <a:ext cx="892222" cy="347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ตัวชี้วัดระดับกระทรวง</a:t>
            </a:r>
            <a:endParaRPr kumimoji="0" lang="en-US" sz="900" b="1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4" name="Table 2">
            <a:extLst>
              <a:ext uri="{FF2B5EF4-FFF2-40B4-BE49-F238E27FC236}">
                <a16:creationId xmlns:a16="http://schemas.microsoft.com/office/drawing/2014/main" id="{5F0572F7-52A8-4162-97E9-5251A660A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923267"/>
              </p:ext>
            </p:extLst>
          </p:nvPr>
        </p:nvGraphicFramePr>
        <p:xfrm>
          <a:off x="449351" y="4360969"/>
          <a:ext cx="850976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5822">
                  <a:extLst>
                    <a:ext uri="{9D8B030D-6E8A-4147-A177-3AD203B41FA5}">
                      <a16:colId xmlns:a16="http://schemas.microsoft.com/office/drawing/2014/main" val="3922012502"/>
                    </a:ext>
                  </a:extLst>
                </a:gridCol>
                <a:gridCol w="1023947">
                  <a:extLst>
                    <a:ext uri="{9D8B030D-6E8A-4147-A177-3AD203B41FA5}">
                      <a16:colId xmlns:a16="http://schemas.microsoft.com/office/drawing/2014/main" val="3512042694"/>
                    </a:ext>
                  </a:extLst>
                </a:gridCol>
              </a:tblGrid>
              <a:tr h="206520">
                <a:tc>
                  <a:txBody>
                    <a:bodyPr/>
                    <a:lstStyle/>
                    <a:p>
                      <a:pPr algn="ctr"/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6</a:t>
                      </a:r>
                      <a:r>
                        <a:rPr lang="en-US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333082"/>
                  </a:ext>
                </a:extLst>
              </a:tr>
              <a:tr h="134237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. ระดับความสำเร็จในการส่งเสริมผู้เรียนให้เกิดความสามารถในการแข่งขันการพัฒนาทุนมนุษย์ ด้านทักษะ (</a:t>
                      </a:r>
                      <a:r>
                        <a:rPr lang="en-US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Skill</a:t>
                      </a: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) แรงงานในอนาคต (</a:t>
                      </a:r>
                      <a:r>
                        <a:rPr lang="en-US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Future </a:t>
                      </a: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    </a:t>
                      </a:r>
                      <a:r>
                        <a:rPr lang="en-US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Workforce</a:t>
                      </a: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)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2. ระดับความสำเร็จในการส่งเสริมผู้เรียนให้มีคุณลักษณะและทักษะการเรียนรู้ในศตวรรษที่ 21 </a:t>
                      </a:r>
                      <a:endParaRPr lang="th-TH" sz="1400" b="0" u="non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3. ร้อยละของเด็กปฐมวัยที่ได้รับการศึกษาระดับปฐมวัย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4. ระดับความสำเร็จของการเปิดเผยข้อมูลสารธารณะ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OIT </a:t>
                      </a:r>
                      <a:r>
                        <a:rPr lang="th-TH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ตามคู่มือ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ITA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JasmineUPC" panose="02020603050405020304" pitchFamily="18" charset="-34"/>
                        </a:rPr>
                        <a:t>5. </a:t>
                      </a:r>
                      <a:r>
                        <a:rPr kumimoji="0" lang="th-TH" altLang="th-TH" sz="1400" b="0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JasmineUPC" panose="02020603050405020304" pitchFamily="18" charset="-34"/>
                          <a:ea typeface="+mn-ea"/>
                          <a:cs typeface="JasmineUPC" panose="02020603050405020304" pitchFamily="18" charset="-34"/>
                        </a:rPr>
                        <a:t>ระดับความสำเร็จในการขับเคลื่อนแผน</a:t>
                      </a:r>
                      <a:r>
                        <a:rPr lang="th-TH" altLang="th-TH" sz="1400" b="0" spc="-50" dirty="0">
                          <a:solidFill>
                            <a:prstClr val="black"/>
                          </a:solidFill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  <a:t>ปฏิบัติการด้านการธำรงรักษาสถาบันหลักของชาติ</a:t>
                      </a:r>
                      <a:br>
                        <a:rPr lang="th-TH" altLang="th-TH" sz="1400" b="0" spc="-50" dirty="0">
                          <a:solidFill>
                            <a:prstClr val="black"/>
                          </a:solidFill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</a:br>
                      <a:r>
                        <a:rPr lang="th-TH" altLang="th-TH" sz="1400" b="0" spc="-50" dirty="0">
                          <a:solidFill>
                            <a:prstClr val="black"/>
                          </a:solidFill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  <a:t>     พ.ศ. 2564 - 2570</a:t>
                      </a:r>
                      <a:r>
                        <a:rPr kumimoji="0" lang="en-US" altLang="th-TH" sz="1400" b="0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JasmineUPC" panose="02020603050405020304" pitchFamily="18" charset="-34"/>
                          <a:ea typeface="+mn-ea"/>
                          <a:cs typeface="JasmineUPC" panose="02020603050405020304" pitchFamily="18" charset="-34"/>
                        </a:rPr>
                        <a:t> </a:t>
                      </a:r>
                      <a:endParaRPr kumimoji="0" lang="th-TH" altLang="th-TH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JasmineUPC" panose="02020603050405020304" pitchFamily="18" charset="-34"/>
                        <a:ea typeface="+mn-ea"/>
                        <a:cs typeface="JasmineUPC" panose="02020603050405020304" pitchFamily="18" charset="-34"/>
                      </a:endParaRPr>
                    </a:p>
                  </a:txBody>
                  <a:tcP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th-TH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20468"/>
                  </a:ext>
                </a:extLst>
              </a:tr>
              <a:tr h="206520">
                <a:tc>
                  <a:txBody>
                    <a:bodyPr/>
                    <a:lstStyle/>
                    <a:p>
                      <a:pPr algn="ctr"/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การประเมินศักยภาพในการดำเนินงาน (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Potential Base)</a:t>
                      </a:r>
                    </a:p>
                  </a:txBody>
                  <a:tcPr>
                    <a:solidFill>
                      <a:srgbClr val="C09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4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rgbClr val="C09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65068"/>
                  </a:ext>
                </a:extLst>
              </a:tr>
              <a:tr h="232335">
                <a:tc>
                  <a:txBody>
                    <a:bodyPr/>
                    <a:lstStyle/>
                    <a:p>
                      <a:pPr algn="l">
                        <a:tabLst>
                          <a:tab pos="233363" algn="l"/>
                        </a:tabLst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การพัฒนาศักยภาพหน่วยงานสู่การเป็นเป็นระบบราชการ 4.0 (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PMQA 4.0)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02045"/>
                  </a:ext>
                </a:extLst>
              </a:tr>
            </a:tbl>
          </a:graphicData>
        </a:graphic>
      </p:graphicFrame>
      <p:sp>
        <p:nvSpPr>
          <p:cNvPr id="56" name="Rectangle 55">
            <a:extLst>
              <a:ext uri="{FF2B5EF4-FFF2-40B4-BE49-F238E27FC236}">
                <a16:creationId xmlns:a16="http://schemas.microsoft.com/office/drawing/2014/main" id="{4F645F2D-DC02-43F1-BAE8-D1EDB26955D8}"/>
              </a:ext>
            </a:extLst>
          </p:cNvPr>
          <p:cNvSpPr/>
          <p:nvPr/>
        </p:nvSpPr>
        <p:spPr>
          <a:xfrm rot="16200000">
            <a:off x="-966725" y="5416695"/>
            <a:ext cx="2342663" cy="3474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ตัวชี้วัดของหน่วยงาน</a:t>
            </a:r>
            <a:endParaRPr kumimoji="0" lang="en-US" sz="900" b="1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102">
            <a:extLst>
              <a:ext uri="{FF2B5EF4-FFF2-40B4-BE49-F238E27FC236}">
                <a16:creationId xmlns:a16="http://schemas.microsoft.com/office/drawing/2014/main" id="{F50CB0B9-2B8C-4147-BEFA-20762E8B7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416" y="2554599"/>
            <a:ext cx="12232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พัฒนาครูและบุคลากรทางการศึกษา</a:t>
            </a:r>
          </a:p>
        </p:txBody>
      </p:sp>
      <p:sp>
        <p:nvSpPr>
          <p:cNvPr id="10" name="TextBox 102">
            <a:extLst>
              <a:ext uri="{FF2B5EF4-FFF2-40B4-BE49-F238E27FC236}">
                <a16:creationId xmlns:a16="http://schemas.microsoft.com/office/drawing/2014/main" id="{6D07D0F0-9C3B-4984-B5B8-0045839D8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471" y="2549368"/>
            <a:ext cx="12232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ผลิตและพัฒนากำลังคน รวมทั้งงานวิจัย           ที่สอดคล้องกับความต้องการของประเทศ</a:t>
            </a:r>
          </a:p>
        </p:txBody>
      </p:sp>
      <p:sp>
        <p:nvSpPr>
          <p:cNvPr id="15" name="TextBox 102">
            <a:extLst>
              <a:ext uri="{FF2B5EF4-FFF2-40B4-BE49-F238E27FC236}">
                <a16:creationId xmlns:a16="http://schemas.microsoft.com/office/drawing/2014/main" id="{EB6931EA-A1BD-4791-843A-342C877F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94" y="2548332"/>
            <a:ext cx="12232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เพิ่มโอกาสให้คนทุกช่วงวัยเข้าถึงบริการ   ทางการศึกษาอย่างต่อเนื่องตลอดชีวิต</a:t>
            </a:r>
          </a:p>
        </p:txBody>
      </p:sp>
      <p:sp>
        <p:nvSpPr>
          <p:cNvPr id="45" name="TextBox 102">
            <a:extLst>
              <a:ext uri="{FF2B5EF4-FFF2-40B4-BE49-F238E27FC236}">
                <a16:creationId xmlns:a16="http://schemas.microsoft.com/office/drawing/2014/main" id="{779AFD52-5346-4865-BD97-596EDAE8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284" y="2568016"/>
            <a:ext cx="122324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ส่งเสริมและพัฒนาระบบ</a:t>
            </a:r>
            <a:r>
              <a:rPr lang="th-TH" sz="1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เทคโนโลยีดิจิทัล</a:t>
            </a:r>
            <a:endParaRPr lang="th-TH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เพื่อการศึกษา</a:t>
            </a:r>
          </a:p>
        </p:txBody>
      </p:sp>
      <p:sp>
        <p:nvSpPr>
          <p:cNvPr id="46" name="TextBox 102">
            <a:extLst>
              <a:ext uri="{FF2B5EF4-FFF2-40B4-BE49-F238E27FC236}">
                <a16:creationId xmlns:a16="http://schemas.microsoft.com/office/drawing/2014/main" id="{686202F2-5DD0-41F4-B63F-666CE60CD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744" y="2570399"/>
            <a:ext cx="12232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lvl="0" algn="ctr" defTabSz="914400"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พัฒนาระบบบริหารจัดการและส่งเสริมให้ทุกภาคส่วนมีส่วนร่วม ในการจัดการศึกษา</a:t>
            </a:r>
          </a:p>
        </p:txBody>
      </p:sp>
      <p:sp>
        <p:nvSpPr>
          <p:cNvPr id="3" name="Rectangle 46">
            <a:extLst>
              <a:ext uri="{FF2B5EF4-FFF2-40B4-BE49-F238E27FC236}">
                <a16:creationId xmlns:a16="http://schemas.microsoft.com/office/drawing/2014/main" id="{687F9AE1-EA27-4217-A536-C65B111EF3C8}"/>
              </a:ext>
            </a:extLst>
          </p:cNvPr>
          <p:cNvSpPr/>
          <p:nvPr/>
        </p:nvSpPr>
        <p:spPr>
          <a:xfrm>
            <a:off x="4705662" y="3336898"/>
            <a:ext cx="2117641" cy="9092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0000"/>
              </a:lnSpc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อันดับขีดความสามารถ  ในการแข่งขันของประเทศด้านการศึกษา (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IMD)</a:t>
            </a:r>
          </a:p>
        </p:txBody>
      </p:sp>
      <p:sp>
        <p:nvSpPr>
          <p:cNvPr id="25" name="Rectangle 62">
            <a:extLst>
              <a:ext uri="{FF2B5EF4-FFF2-40B4-BE49-F238E27FC236}">
                <a16:creationId xmlns:a16="http://schemas.microsoft.com/office/drawing/2014/main" id="{3FDF6CC4-6178-4E3C-FF72-D5D9295C490E}"/>
              </a:ext>
            </a:extLst>
          </p:cNvPr>
          <p:cNvSpPr/>
          <p:nvPr/>
        </p:nvSpPr>
        <p:spPr>
          <a:xfrm>
            <a:off x="6792973" y="3336898"/>
            <a:ext cx="2233003" cy="9092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0000"/>
              </a:lnSpc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อัตราการเข้าเรียนของผู้เรียนแต่ละระดับการศึกษาต่อประชากรกลุ่มอายุ</a:t>
            </a:r>
            <a:endParaRPr lang="en-US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0C6BFB24-383E-1F91-7E90-A849323DCB59}"/>
              </a:ext>
            </a:extLst>
          </p:cNvPr>
          <p:cNvSpPr/>
          <p:nvPr/>
        </p:nvSpPr>
        <p:spPr>
          <a:xfrm>
            <a:off x="2317753" y="3350813"/>
            <a:ext cx="1851810" cy="9092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0000"/>
              </a:lnSpc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ระดับความสำเร็จของการจัดทำ ระบบฐานข้อมูลการบริหารจัดการการศึกษา ที่เชื่อมโยงกับระบบฐานข้อมูลด้านการพัฒนาทรัพยากรมนุษย์ของประเทศฯ</a:t>
            </a: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188AB0CC-2440-7C54-2841-D4CDD42FF839}"/>
              </a:ext>
            </a:extLst>
          </p:cNvPr>
          <p:cNvSpPr/>
          <p:nvPr/>
        </p:nvSpPr>
        <p:spPr>
          <a:xfrm>
            <a:off x="432477" y="3345846"/>
            <a:ext cx="1885276" cy="9092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0000"/>
              </a:lnSpc>
              <a:defRPr/>
            </a:pPr>
            <a:r>
              <a:rPr lang="th-TH" sz="1400" b="1" i="0" dirty="0">
                <a:solidFill>
                  <a:srgbClr val="212529"/>
                </a:solidFill>
                <a:effectLst/>
                <a:latin typeface="roboto" panose="020B0604020202020204" pitchFamily="2" charset="0"/>
              </a:rPr>
              <a:t>ระดับความสำเร็จในการศึกษาเพื่อพัฒนาทักษะอาชีพและขีดความสามารถในการแข่งขัน</a:t>
            </a:r>
            <a:endParaRPr lang="en-US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7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kumimoji="0" lang="en-US" altLang="th-TH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491911"/>
              </p:ext>
            </p:extLst>
          </p:nvPr>
        </p:nvGraphicFramePr>
        <p:xfrm>
          <a:off x="81452" y="824615"/>
          <a:ext cx="8978659" cy="60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856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492196">
                  <a:extLst>
                    <a:ext uri="{9D8B030D-6E8A-4147-A177-3AD203B41FA5}">
                      <a16:colId xmlns:a16="http://schemas.microsoft.com/office/drawing/2014/main" val="865148189"/>
                    </a:ext>
                  </a:extLst>
                </a:gridCol>
                <a:gridCol w="1307865">
                  <a:extLst>
                    <a:ext uri="{9D8B030D-6E8A-4147-A177-3AD203B41FA5}">
                      <a16:colId xmlns:a16="http://schemas.microsoft.com/office/drawing/2014/main" val="2643633141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987358496"/>
                    </a:ext>
                  </a:extLst>
                </a:gridCol>
                <a:gridCol w="819714">
                  <a:extLst>
                    <a:ext uri="{9D8B030D-6E8A-4147-A177-3AD203B41FA5}">
                      <a16:colId xmlns:a16="http://schemas.microsoft.com/office/drawing/2014/main" val="2976302591"/>
                    </a:ext>
                  </a:extLst>
                </a:gridCol>
                <a:gridCol w="1281532">
                  <a:extLst>
                    <a:ext uri="{9D8B030D-6E8A-4147-A177-3AD203B41FA5}">
                      <a16:colId xmlns:a16="http://schemas.microsoft.com/office/drawing/2014/main" val="1851245882"/>
                    </a:ext>
                  </a:extLst>
                </a:gridCol>
                <a:gridCol w="956761">
                  <a:extLst>
                    <a:ext uri="{9D8B030D-6E8A-4147-A177-3AD203B41FA5}">
                      <a16:colId xmlns:a16="http://schemas.microsoft.com/office/drawing/2014/main" val="2177213018"/>
                    </a:ext>
                  </a:extLst>
                </a:gridCol>
                <a:gridCol w="891920">
                  <a:extLst>
                    <a:ext uri="{9D8B030D-6E8A-4147-A177-3AD203B41FA5}">
                      <a16:colId xmlns:a16="http://schemas.microsoft.com/office/drawing/2014/main" val="3935796278"/>
                    </a:ext>
                  </a:extLst>
                </a:gridCol>
              </a:tblGrid>
              <a:tr h="364447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008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8722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(ร้อยละ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60)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2558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th-TH" sz="1100" b="1" dirty="0">
                          <a:solidFill>
                            <a:prstClr val="black"/>
                          </a:solidFill>
                          <a:latin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lang="th-TH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ระดับความสำเร็จในการส่งเสริมผู้เรียนให้เกิดความสามารถในการแข่งขันการพัฒนาทุนมนุษย์          ด้านทักษะ (</a:t>
                      </a:r>
                      <a:r>
                        <a:rPr lang="en-US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</a:t>
                      </a:r>
                      <a:r>
                        <a:rPr lang="th-TH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แรงงานในอนาคต (</a:t>
                      </a:r>
                      <a:r>
                        <a:rPr lang="en-US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Future Workforce</a:t>
                      </a:r>
                      <a:r>
                        <a:rPr lang="th-TH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altLang="th-TH" sz="1100" b="1" dirty="0">
                        <a:solidFill>
                          <a:prstClr val="black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เรียนเกิดความสามารถในการแข่งขัน </a:t>
                      </a: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เพิ่มโอกาสให้คนทุกช่วงวัยเข้าถึงบริการ   ทางการศึกษาอย่างต่อเนื่องตลอดชีวิต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th-TH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ผู้เรียนที่จบการศึกษาในระดับการศึกษาขั้นพื้นฐานและอาชีวศึกษา ในพื้นที่รับผิดชอบของสำนักงานศึกษาธิการภาค/จังหวัด มีหลักสูตรทางเลือกเข้าสู่การศึกษาในระดับที่สูงขึ้นที่หลากหลาย สอดคล้องกับศักยภาพของผู้เรียน ความต้องการและบริบทของพื้นที่ระดับจังหวัดและภูมิภาค สามารถใช้ความรู้และประสบการณ์ในการประกอบอาชีพและมีงานทำได้ตามความถนัดและความสนใจ เกิดการบูรณาการของเครือข่ายที่เข้มแข็งในการดำเนินงานการพัฒนาคุณภาพการจัดการศึกษาของหน่วยงานทุกสังกัด รวมทั้งพัฒนาและผลิตกำลังแรงงานเพื่อส่งต่อให้กับสถานประกอบการในพื้นที่รับผิดชอบ</a:t>
                      </a:r>
                      <a:endParaRPr lang="th-TH" sz="8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dirty="0">
                          <a:solidFill>
                            <a:schemeClr val="tx1"/>
                          </a:solidFill>
                        </a:rPr>
                        <a:t>           -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มีแผนงาน โครงการ หรือกิจกรรมในการส่งเสริมผู้เรียนให้เกิดความสามารถในการแข่งขันการพัฒนาทุนมนุษย์ด้านทักษะและแรงงานในอนาคต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กรณีสำนักงานศึกษาธิการภาค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กลุ่มพัฒนาระบบบริหาร ภายในวันที่ 28 กุมภาพันธ์ 2566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กรณีสำนักงานศึกษาธิการจังหวัด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ให้สำนักงานศึกษาธิการภาค ภายในวันที่ 28 กุมภาพันธ์ 2566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ดำเนินกิจกรรมตามแผนงาน/โครงการฯ ให้บรรลุเป้าหมายทุกกิจกรรม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h-TH" sz="800" b="0" u="sng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สำนักงานศึกษาธิการภาค</a:t>
                      </a:r>
                      <a:endParaRPr lang="en-US" sz="800" b="0" u="sng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มีผลการคัดเลือก </a:t>
                      </a: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Best practice  </a:t>
                      </a: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ระดับภาคจำนวน 1 หลักสูตร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มีรายงานผลการดำเนินงานโครงการ จำนวน 1 เล่ม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sz="800" b="0" u="sng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สำนักงานศึกษาธิการจังหวัด</a:t>
                      </a:r>
                      <a:endParaRPr lang="en-US" sz="800" b="0" u="sng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มีผลการคัดเลือก </a:t>
                      </a: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Best practice </a:t>
                      </a:r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ระดับจังหวัด 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มีหลักสูตรต่อเนื่องเชื่อมโยงการศึกษาขั้นพื้นฐานกับอาชีวศึกษาและอุดมศึกษาแบบบูรณาการที่ส่งเสริมให้ผู้เรียนมีความรู้ ทักษะ และเจตคติที่ดีต่อการประกอบอาชีพ เพิ่มขึ้นอย่างน้อย 3 หลักสูตร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8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รายงานผลการดำเนินงานโครงการ จำนวน 1 เล่ม</a:t>
                      </a:r>
                      <a:endParaRPr lang="en-US" sz="8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993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kumimoji="0" lang="en-US" altLang="th-TH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39807"/>
              </p:ext>
            </p:extLst>
          </p:nvPr>
        </p:nvGraphicFramePr>
        <p:xfrm>
          <a:off x="102870" y="822960"/>
          <a:ext cx="8957241" cy="3821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20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488636">
                  <a:extLst>
                    <a:ext uri="{9D8B030D-6E8A-4147-A177-3AD203B41FA5}">
                      <a16:colId xmlns:a16="http://schemas.microsoft.com/office/drawing/2014/main" val="865148189"/>
                    </a:ext>
                  </a:extLst>
                </a:gridCol>
                <a:gridCol w="1304745">
                  <a:extLst>
                    <a:ext uri="{9D8B030D-6E8A-4147-A177-3AD203B41FA5}">
                      <a16:colId xmlns:a16="http://schemas.microsoft.com/office/drawing/2014/main" val="2643633141"/>
                    </a:ext>
                  </a:extLst>
                </a:gridCol>
                <a:gridCol w="697148">
                  <a:extLst>
                    <a:ext uri="{9D8B030D-6E8A-4147-A177-3AD203B41FA5}">
                      <a16:colId xmlns:a16="http://schemas.microsoft.com/office/drawing/2014/main" val="987358496"/>
                    </a:ext>
                  </a:extLst>
                </a:gridCol>
                <a:gridCol w="817759">
                  <a:extLst>
                    <a:ext uri="{9D8B030D-6E8A-4147-A177-3AD203B41FA5}">
                      <a16:colId xmlns:a16="http://schemas.microsoft.com/office/drawing/2014/main" val="2976302591"/>
                    </a:ext>
                  </a:extLst>
                </a:gridCol>
                <a:gridCol w="1278475">
                  <a:extLst>
                    <a:ext uri="{9D8B030D-6E8A-4147-A177-3AD203B41FA5}">
                      <a16:colId xmlns:a16="http://schemas.microsoft.com/office/drawing/2014/main" val="1851245882"/>
                    </a:ext>
                  </a:extLst>
                </a:gridCol>
                <a:gridCol w="954479">
                  <a:extLst>
                    <a:ext uri="{9D8B030D-6E8A-4147-A177-3AD203B41FA5}">
                      <a16:colId xmlns:a16="http://schemas.microsoft.com/office/drawing/2014/main" val="2177213018"/>
                    </a:ext>
                  </a:extLst>
                </a:gridCol>
                <a:gridCol w="889792">
                  <a:extLst>
                    <a:ext uri="{9D8B030D-6E8A-4147-A177-3AD203B41FA5}">
                      <a16:colId xmlns:a16="http://schemas.microsoft.com/office/drawing/2014/main" val="3935796278"/>
                    </a:ext>
                  </a:extLst>
                </a:gridCol>
              </a:tblGrid>
              <a:tr h="364520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171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8730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(ร้อยละ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60)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22498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ระดับความสำเร็จ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ในการส่งเสริม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ผู้เรียนให้มี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คุณลักษณะและ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ทักษะการเรียนรู้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ในศตวรรษที่ 21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ความสำเร็จของการจัดทำระบบฐานข้อมูลการบริหารจัดการการศึกษาที่เชื่อมโยงกับระบบฐานข้อมูลด้านการพัฒนาทรัพยากรมนุษย์ของประเทศฯ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โรงเรียนกลุ่มเป้าหมายมีวิธีจัดการเรียนรู้ด้านความเป็นพลเมืองดีตามรอยพระยุคลบาทด้านการศึกษา สู่การปฏิบัติ ให้สอดคล้องกับทักษะแห่งศตวรรษที่ 21 สู่ระดับห้องเรียน </a:t>
                      </a:r>
                    </a:p>
                    <a:p>
                      <a:r>
                        <a:rPr lang="th-TH" sz="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เพื่อนำเสนอผลการดำเนินงานและแลกเปลี่ยนเรียนรู้ผลการส่งเสริม สนับสนุนการดำเนินงานตามพระบรมรา</a:t>
                      </a:r>
                      <a:r>
                        <a:rPr lang="th-TH" sz="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โชบาย</a:t>
                      </a:r>
                      <a:r>
                        <a:rPr lang="th-TH" sz="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ด้านการศึกษาสู่การปฏิบัติที่สอดคล้องกับทักษะแห่งศตวรรษที่ 21  ด้านทักษะการเรียนรู้และนวัตกรรม ในพื้นที่รับผิดชอบสำนักงานศึกษาธิการจังหวัด</a:t>
                      </a:r>
                      <a:endParaRPr kumimoji="0" lang="th-TH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endParaRPr lang="th-TH" dirty="0"/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จัดทำแผนงาน โครงการ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หรือกิจกรรมในการส่งเสริม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ผู้เรียนให้มีคุณลักษณะ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และทักษะการเรียนรู้ใน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ศตวรรษ ที่ 21</a:t>
                      </a:r>
                    </a:p>
                    <a:p>
                      <a:pPr algn="l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th-TH" sz="800" spc="-3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มีรายงานผลการดำเนินงาน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ตามแผนงาน โครงการ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หรือกิจกรรมในการส่งเสริม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ผู้เรียนให้มีคุณลักษณะ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และทักษะการเรียนรู้</a:t>
                      </a:r>
                      <a:b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ในศตวรรษ ที่ 21</a:t>
                      </a:r>
                      <a:endParaRPr lang="th-TH" dirty="0"/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800" b="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</a:t>
                      </a:r>
                      <a: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ตามแผนงาน โครงการ หรือกิจกรรมในการส่งเสริมผู้เรียนให้มีคุณลักษณะและทักษะการเรียนรู้ในศตวรรษที่ 21เป็นไปตามเป้าหมายที่</a:t>
                      </a:r>
                      <a:r>
                        <a:rPr lang="th-TH" sz="800" b="0" spc="-5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กำหนด ร้อยละ 80</a:t>
                      </a:r>
                      <a:endParaRPr lang="th-TH" dirty="0"/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 ตามแผนงาน โครงการ หรือกิจกรรมในการส่งเสริมผู้เรียนให้มีคุณลักษณะและทักษะการเรียนรู้ในศตวรรษที่ 21 เป็นไปตาม</a:t>
                      </a:r>
                      <a:r>
                        <a:rPr lang="th-TH" sz="800" b="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เป้าหมายทีกำหนด </a:t>
                      </a:r>
                      <a:b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100</a:t>
                      </a:r>
                      <a:endParaRPr lang="th-TH" dirty="0"/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4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9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43406"/>
              </p:ext>
            </p:extLst>
          </p:nvPr>
        </p:nvGraphicFramePr>
        <p:xfrm>
          <a:off x="81452" y="824616"/>
          <a:ext cx="8978659" cy="6033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856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492196">
                  <a:extLst>
                    <a:ext uri="{9D8B030D-6E8A-4147-A177-3AD203B41FA5}">
                      <a16:colId xmlns:a16="http://schemas.microsoft.com/office/drawing/2014/main" val="865148189"/>
                    </a:ext>
                  </a:extLst>
                </a:gridCol>
                <a:gridCol w="1307865">
                  <a:extLst>
                    <a:ext uri="{9D8B030D-6E8A-4147-A177-3AD203B41FA5}">
                      <a16:colId xmlns:a16="http://schemas.microsoft.com/office/drawing/2014/main" val="2643633141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987358496"/>
                    </a:ext>
                  </a:extLst>
                </a:gridCol>
                <a:gridCol w="819714">
                  <a:extLst>
                    <a:ext uri="{9D8B030D-6E8A-4147-A177-3AD203B41FA5}">
                      <a16:colId xmlns:a16="http://schemas.microsoft.com/office/drawing/2014/main" val="2976302591"/>
                    </a:ext>
                  </a:extLst>
                </a:gridCol>
                <a:gridCol w="1281532">
                  <a:extLst>
                    <a:ext uri="{9D8B030D-6E8A-4147-A177-3AD203B41FA5}">
                      <a16:colId xmlns:a16="http://schemas.microsoft.com/office/drawing/2014/main" val="1851245882"/>
                    </a:ext>
                  </a:extLst>
                </a:gridCol>
                <a:gridCol w="956761">
                  <a:extLst>
                    <a:ext uri="{9D8B030D-6E8A-4147-A177-3AD203B41FA5}">
                      <a16:colId xmlns:a16="http://schemas.microsoft.com/office/drawing/2014/main" val="2177213018"/>
                    </a:ext>
                  </a:extLst>
                </a:gridCol>
                <a:gridCol w="891920">
                  <a:extLst>
                    <a:ext uri="{9D8B030D-6E8A-4147-A177-3AD203B41FA5}">
                      <a16:colId xmlns:a16="http://schemas.microsoft.com/office/drawing/2014/main" val="3935796278"/>
                    </a:ext>
                  </a:extLst>
                </a:gridCol>
              </a:tblGrid>
              <a:tr h="382735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157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40665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(ร้อยละ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60)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4382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ร้อยละของเด็ก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ปฐมวัยที่ได้รับ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การศึกษาระดับ</a:t>
                      </a:r>
                      <a:b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ปฐมวัย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อัตราการเข้าเรียนของ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ผู้เรียนแต่ละระดับ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การศึกษาต่อประชากร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กลุ่มอายุ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ประโยชน์ที่สำนักงานปลัดกระทรวงศึกษาธิการ หรือประชาชนจะได้รับ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 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เด็กปฐมวัยทุกสังกัดในจังหวัดขอนแก่น ได้รับการดูแล พัฒนา จัดประสบการณ์เรียนรู้และจัดการศึกษาให้มีพัฒนาการสมวัยในทุกด้าน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2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สถานศึกษา/สถานพัฒนาเด็กปฐมวัย ทุกแห่งได้รับการส่งเสริม สนับสนุนและพัฒนาให้มี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คุณภาพตามมาตรฐานสถานพัฒนาเด็กปฐมวัยแห่งชาติ พ.ศ. 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2561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3. 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ผู้บริหาร ครู ผู้ดูแลเด็ก พ่อแม่ผู้ปกครอง และผู้มีส่วนเกี่ยวข้องทุกภาคส่วน มีความรู้ความ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เข้าใจ ตระหนัก และมีส่วนร่วมในการส่งเสริม สนับสนุน พัฒนาการจัดการศึกษาสำหรับเด็ก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ปฐมวัยในจังหวัดขอนแก่น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จังหวัดมี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นวัตกรรมและแนวปฏิบัติที่ดีเลิศด้านปฐมวัย  (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Best  Practices</a:t>
                      </a:r>
                      <a:r>
                        <a:rPr kumimoji="0" lang="th-TH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) สามารถเป็นต้นแบบและเผยแพร่องค์ความรู้แก่ผู้อื่นได้อย่างมีประสิทธิภาพ</a:t>
                      </a:r>
                      <a:endParaRPr kumimoji="0" lang="th-TH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H SarabunIT๙" panose="020B0500040200020003" pitchFamily="34" charset="-34"/>
                        <a:ea typeface="Tahoma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มีแผนงาน/โครงการที่ส่งผลต่อการได้รับการศึกษาระดับปฐมวัย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สำนักงานศึกษาธิการจังหวัด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จัดส่งแผนงาน/โครงการฯ ให้สำนักงานศึกษาธิการภายใน</a:t>
                      </a:r>
                      <a:r>
                        <a:rPr kumimoji="0" lang="th-TH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กุมภาพันธ์ 256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ดำเนินกิจกรรมตามแผนงาน/โครงการฯ ได้บรรลุเป้าหมาย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ทุกกิจกรรม 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จำนวนเด็กปฐมวัยทั้งในและนอกระบบที่ได้รับการศึกษาระดับปฐมวัยคิดเป็นร้อยละ 85 เทียบกับจำนวนเด็กปฐมวัยของประเทศ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5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832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kumimoji="0" lang="en-US" altLang="th-TH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marR="0" lvl="0" indent="-8048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65197"/>
              </p:ext>
            </p:extLst>
          </p:nvPr>
        </p:nvGraphicFramePr>
        <p:xfrm>
          <a:off x="81452" y="824616"/>
          <a:ext cx="8978655" cy="575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321164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61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010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60)</a:t>
                      </a:r>
                      <a:endParaRPr kumimoji="0" lang="th-TH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4407959"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ระดับความสำเร็จของการเปิดเผยข้อมูลสาธารณะ (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 Data Integrity and Transparency : OIT) </a:t>
                      </a: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ตามคู่มือการประเมินคุณธรรมและความโปร่งใสในการดำเนินงานของหน่วยงานภาครัฐ (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Integrity &amp;     Transparency Assessment: ITA)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อันดับขีดความสามารถ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ในการแข่งขั้นของ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ประเทศด้านการศึกษา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IMD</a:t>
                      </a:r>
                      <a:r>
                        <a:rPr lang="th-TH" sz="11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มีจิตอาสา จิตสำนึก มีค่านิยมสุจริต มีทัศนคติและพฤติกรรม ต่อด้านการทุจริต และประพฤติมิชอบ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. ระบบบริหารจัดการแบบธรรมา</a:t>
                      </a:r>
                      <a:r>
                        <a:rPr lang="th-TH" sz="1200" b="0" baseline="0" dirty="0" err="1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ภิ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บาลและ วัฒนธรรมคุณธรรมให้เกิดขึ้นในองค์กร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มีการนำนโยบายด้านการ</a:t>
                      </a:r>
                      <a:r>
                        <a:rPr kumimoji="0" lang="th-TH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ทุจริต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H SarabunIT๙" panose="020B0500040200020003" pitchFamily="34" charset="-34"/>
                          <a:ea typeface="Tahoma" pitchFamily="34" charset="0"/>
                          <a:cs typeface="TH SarabunIT๙" panose="020B0500040200020003" pitchFamily="34" charset="-34"/>
                        </a:rPr>
                        <a:t> และประพฤติมิชอบไปสู่การปฏิบัติงานในหน่วยงานให้เกิดความโปร่งใสและมีประสิทธิภาพ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200" b="0" baseline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kumimoji="0" lang="th-TH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IT๙" panose="020B0500040200020003" pitchFamily="34" charset="-34"/>
                          <a:ea typeface="Tahoma" panose="020B0604030504040204" pitchFamily="34" charset="0"/>
                          <a:cs typeface="TH SarabunIT๙" panose="020B0500040200020003" pitchFamily="34" charset="-34"/>
                        </a:rPr>
                        <a:t>เป้าหมายขั้นสูง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IT๙" panose="020B0500040200020003" pitchFamily="34" charset="-34"/>
                        <a:ea typeface="Tahoma" panose="020B060403050404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มีคะแนนผลการดำเนินงานในระดับ </a:t>
                      </a:r>
                      <a:r>
                        <a:rPr lang="en-US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D </a:t>
                      </a:r>
                    </a:p>
                    <a:p>
                      <a:r>
                        <a:rPr lang="th-TH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หรือระดับ </a:t>
                      </a:r>
                      <a:r>
                        <a:rPr lang="en-US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E </a:t>
                      </a:r>
                    </a:p>
                    <a:p>
                      <a:endParaRPr lang="th-TH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มีคะแนนผลการดำเนินงานในระดับ </a:t>
                      </a:r>
                      <a:r>
                        <a:rPr lang="en-US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หรือระดับ </a:t>
                      </a:r>
                      <a:r>
                        <a:rPr lang="en-US" sz="12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C</a:t>
                      </a:r>
                    </a:p>
                    <a:p>
                      <a:endParaRPr lang="th-TH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2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มีคะแนนผลการดำเนินงานในระดับ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AA </a:t>
                      </a:r>
                      <a:endParaRPr lang="th-TH" sz="12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th-TH" sz="12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หรือระดับ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A</a:t>
                      </a:r>
                    </a:p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08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D6984C3-7E2A-43C9-96A8-EEA82218776E}"/>
              </a:ext>
            </a:extLst>
          </p:cNvPr>
          <p:cNvGrpSpPr/>
          <p:nvPr/>
        </p:nvGrpSpPr>
        <p:grpSpPr>
          <a:xfrm>
            <a:off x="0" y="49212"/>
            <a:ext cx="9144000" cy="656181"/>
            <a:chOff x="0" y="37321"/>
            <a:chExt cx="12192000" cy="6749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4B085A-92F4-48A4-86DE-C7E28D52FEA0}"/>
                </a:ext>
              </a:extLst>
            </p:cNvPr>
            <p:cNvCxnSpPr/>
            <p:nvPr/>
          </p:nvCxnSpPr>
          <p:spPr>
            <a:xfrm>
              <a:off x="0" y="37321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AE6138A-07FF-42AD-85F5-9D959D1182A6}"/>
                </a:ext>
              </a:extLst>
            </p:cNvPr>
            <p:cNvCxnSpPr/>
            <p:nvPr/>
          </p:nvCxnSpPr>
          <p:spPr>
            <a:xfrm>
              <a:off x="0" y="712233"/>
              <a:ext cx="12192000" cy="0"/>
            </a:xfrm>
            <a:prstGeom prst="line">
              <a:avLst/>
            </a:prstGeom>
            <a:ln w="762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67BF4D-B5D6-4527-9A37-03A049454AD1}"/>
                </a:ext>
              </a:extLst>
            </p:cNvPr>
            <p:cNvSpPr/>
            <p:nvPr/>
          </p:nvSpPr>
          <p:spPr>
            <a:xfrm>
              <a:off x="0" y="86040"/>
              <a:ext cx="12192000" cy="57885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defRPr/>
              </a:pPr>
              <a:endParaRPr lang="th-TH" sz="2100">
                <a:solidFill>
                  <a:prstClr val="white"/>
                </a:solidFill>
              </a:endParaRPr>
            </a:p>
          </p:txBody>
        </p:sp>
      </p:grpSp>
      <p:sp>
        <p:nvSpPr>
          <p:cNvPr id="2" name="Rounded Rectangle 104">
            <a:extLst>
              <a:ext uri="{FF2B5EF4-FFF2-40B4-BE49-F238E27FC236}">
                <a16:creationId xmlns:a16="http://schemas.microsoft.com/office/drawing/2014/main" id="{9798BB2E-B43E-41D0-A569-8C8CCD6DB1EF}"/>
              </a:ext>
            </a:extLst>
          </p:cNvPr>
          <p:cNvSpPr/>
          <p:nvPr/>
        </p:nvSpPr>
        <p:spPr>
          <a:xfrm>
            <a:off x="162482" y="63228"/>
            <a:ext cx="788457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แบบฟอร์มสรุปตัวชี้วัด ประจำปีงบประมาณ พ.ศ. 2566</a:t>
            </a:r>
            <a:endParaRPr lang="en-US" alt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4863" indent="-804863" defTabSz="914400">
              <a:defRPr/>
            </a:pPr>
            <a:r>
              <a:rPr lang="th-TH" alt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สำนักงานศึกษาธิการจังหวัดขอนแก่น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BBA990-81FC-4DF2-80DF-F158A592F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40724"/>
              </p:ext>
            </p:extLst>
          </p:nvPr>
        </p:nvGraphicFramePr>
        <p:xfrm>
          <a:off x="81452" y="824616"/>
          <a:ext cx="8978655" cy="575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5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932079418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328229181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894517433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12311979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980284237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1335695920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348542313"/>
                    </a:ext>
                  </a:extLst>
                </a:gridCol>
              </a:tblGrid>
              <a:tr h="321164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ความเชื่อมโยงกับนโยบาย /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ยุทธศาสตร์ / ตัวชี้วัด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กระทรวง/สป.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ประโยชน์ที่</a:t>
                      </a:r>
                      <a:b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ประชาชนจะได้รับ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</a:p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b="1" spc="-9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</a:t>
                      </a:r>
                      <a:b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  </a:t>
                      </a:r>
                      <a:r>
                        <a:rPr lang="en-US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1000" b="1" spc="-9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616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</a:p>
                    <a:p>
                      <a:pPr algn="ctr"/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(50 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spc="-80" baseline="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 </a:t>
                      </a:r>
                      <a:b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คะแนน)</a:t>
                      </a:r>
                      <a:endParaRPr lang="th-TH" dirty="0"/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noProof="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kern="1200" dirty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 คะแนน)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5197"/>
                  </a:ext>
                </a:extLst>
              </a:tr>
              <a:tr h="30108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การประเมินประสิทธิผลการดำเนินงาน (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Performance Base)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(ร้อยละ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60)</a:t>
                      </a:r>
                      <a:endParaRPr kumimoji="0" lang="th-TH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958309"/>
                  </a:ext>
                </a:extLst>
              </a:tr>
              <a:tr h="44079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</a:t>
                      </a:r>
                      <a:r>
                        <a:rPr lang="th-TH" altLang="th-TH" sz="1100" b="1" spc="-50" dirty="0">
                          <a:solidFill>
                            <a:prstClr val="black"/>
                          </a:solidFill>
                          <a:latin typeface="Tahoma" pitchFamily="34" charset="0"/>
                          <a:cs typeface="Tahoma" pitchFamily="34" charset="0"/>
                        </a:rPr>
                        <a:t>ระดับความสำเร็จในการขับเคลื่อนแผนปฏิบัติการด้านการธำรงรักษาสถาบันหลักของชาติ</a:t>
                      </a:r>
                      <a:r>
                        <a:rPr lang="th-TH" altLang="th-TH" sz="1100" b="1" spc="-50" baseline="0" dirty="0">
                          <a:solidFill>
                            <a:prstClr val="black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altLang="th-TH" sz="1100" b="1" spc="-50" dirty="0">
                          <a:solidFill>
                            <a:prstClr val="black"/>
                          </a:solidFill>
                          <a:latin typeface="Tahoma" pitchFamily="34" charset="0"/>
                          <a:cs typeface="Tahoma" pitchFamily="34" charset="0"/>
                        </a:rPr>
                        <a:t>พ.ศ. 2564 - 2570</a:t>
                      </a:r>
                      <a:r>
                        <a:rPr lang="en-US" altLang="th-TH" sz="1100" b="1" spc="-50" dirty="0">
                          <a:solidFill>
                            <a:prstClr val="black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th-TH" altLang="th-TH" sz="1100" b="1" dirty="0">
                        <a:solidFill>
                          <a:prstClr val="black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ความสำเร็จของการจัดทำระบบฐานข้อมูลการบริหารจัดการการศึกษาที่เชื่อมโยงกับระบบฐานข้อมูลด้านการพัฒนาทรัพยากรมนุษย์ของประเทศฯ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3038" marR="0" lvl="0" indent="-1730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 องค์กร และประชาชนได้ร่วมปฏิบัติกิจกรรมต่าง ๆ เพื่อการธำรงรักษาสถาบันหลักของชาติ</a:t>
                      </a: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kumimoji="0" lang="th-TH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2000" marR="7200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ดำเนินการตามกรอบแนวทางการดำเนินงาน 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ในการขับเคลื่อนแผนปฏิบัติการด้านการ   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ธำรงรักษาสถาบันหลักของชาติ ที่สำนัก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บูรณาการกิจการการศึกษากำหนดได้ครบถ้วนทุกกิจกรรม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รายงานผลการดำเนินงานตามรูปแบบที่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สำนักบูรณาการกิจการการศึกษากำหนดได้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ภายในวันที่ 20 ของทุกเดือน ตั้งแต่เดือน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มกราคม – กันยายน 2566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ดำเนินการได้ตามค่าเป้าหมายตัวชี้วัดผลสัมฤทธิ์ ตามกรอบแนวทางการดำเนินงานในการขับเคลื่อนแผนปฏิบัติการด้านการธำรงรักษาสถาบันหลักของชาติที่ สำนักบูรณาการกิจการการศึกษากำหนด</a:t>
                      </a:r>
                      <a:b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ทุกตัวชี้วัด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สรุปผลการขับเคลื่อนแผนปฏิบัติการด้านการธำรงรักษาสถาบันหลักของชาติ ประจำปีงบประมาณ พ.ศ. </a:t>
                      </a:r>
                      <a:r>
                        <a:rPr kumimoji="0" lang="th-TH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ของหน่วยงาน ส่งให้สำนักบูรณาการกิจการการศึกษาได้ภายในวันที่ 10 </a:t>
                      </a:r>
                      <a:r>
                        <a:rPr kumimoji="0" lang="th-TH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กันยายน 2566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4578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2862</TotalTime>
  <Words>11831</Words>
  <Application>Microsoft Office PowerPoint</Application>
  <PresentationFormat>นำเสนอทางหน้าจอ (4:3)</PresentationFormat>
  <Paragraphs>1029</Paragraphs>
  <Slides>38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2</vt:i4>
      </vt:variant>
      <vt:variant>
        <vt:lpstr>ชื่อเรื่องสไลด์</vt:lpstr>
      </vt:variant>
      <vt:variant>
        <vt:i4>38</vt:i4>
      </vt:variant>
    </vt:vector>
  </HeadingPairs>
  <TitlesOfParts>
    <vt:vector size="49" baseType="lpstr">
      <vt:lpstr>Angsana New</vt:lpstr>
      <vt:lpstr>Arial</vt:lpstr>
      <vt:lpstr>Calibri</vt:lpstr>
      <vt:lpstr>Calibri Light</vt:lpstr>
      <vt:lpstr>JasmineUPC</vt:lpstr>
      <vt:lpstr>roboto</vt:lpstr>
      <vt:lpstr>Tahoma</vt:lpstr>
      <vt:lpstr>TH SarabunIT๙</vt:lpstr>
      <vt:lpstr>TH SarabunPSK</vt:lpstr>
      <vt:lpstr>1_Custom Design</vt:lpstr>
      <vt:lpstr>2_Office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woottishai prawuntao</cp:lastModifiedBy>
  <cp:revision>105</cp:revision>
  <cp:lastPrinted>2023-03-08T03:50:23Z</cp:lastPrinted>
  <dcterms:created xsi:type="dcterms:W3CDTF">2020-11-17T07:10:14Z</dcterms:created>
  <dcterms:modified xsi:type="dcterms:W3CDTF">2023-03-30T05:13:56Z</dcterms:modified>
</cp:coreProperties>
</file>